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4" r:id="rId5"/>
    <p:sldId id="259" r:id="rId6"/>
    <p:sldId id="260" r:id="rId7"/>
    <p:sldId id="265" r:id="rId8"/>
    <p:sldId id="266" r:id="rId9"/>
    <p:sldId id="267" r:id="rId10"/>
    <p:sldId id="268"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4652" autoAdjust="0"/>
  </p:normalViewPr>
  <p:slideViewPr>
    <p:cSldViewPr>
      <p:cViewPr varScale="1">
        <p:scale>
          <a:sx n="59" d="100"/>
          <a:sy n="59" d="100"/>
        </p:scale>
        <p:origin x="-84"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0273DE1-1170-4F44-B4A6-4FF72526DC13}" type="datetimeFigureOut">
              <a:rPr lang="en-US" smtClean="0"/>
              <a:t>12/7/2013</a:t>
            </a:fld>
            <a:endParaRPr lang="en-US"/>
          </a:p>
        </p:txBody>
      </p:sp>
      <p:sp>
        <p:nvSpPr>
          <p:cNvPr id="8" name="Slide Number Placeholder 7"/>
          <p:cNvSpPr>
            <a:spLocks noGrp="1"/>
          </p:cNvSpPr>
          <p:nvPr>
            <p:ph type="sldNum" sz="quarter" idx="11"/>
          </p:nvPr>
        </p:nvSpPr>
        <p:spPr/>
        <p:txBody>
          <a:bodyPr/>
          <a:lstStyle/>
          <a:p>
            <a:fld id="{CCFF3579-529A-45AF-9E1A-914F34D33DC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73DE1-1170-4F44-B4A6-4FF72526DC13}"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0273DE1-1170-4F44-B4A6-4FF72526DC13}"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0273DE1-1170-4F44-B4A6-4FF72526DC13}" type="datetimeFigureOut">
              <a:rPr lang="en-US" smtClean="0"/>
              <a:t>12/7/2013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F3579-529A-45AF-9E1A-914F34D33DC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273DE1-1170-4F44-B4A6-4FF72526DC13}" type="datetimeFigureOut">
              <a:rPr lang="en-US" smtClean="0"/>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73DE1-1170-4F44-B4A6-4FF72526DC13}" type="datetimeFigureOut">
              <a:rPr lang="en-US" smtClean="0"/>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73DE1-1170-4F44-B4A6-4FF72526DC13}"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73DE1-1170-4F44-B4A6-4FF72526DC13}"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0273DE1-1170-4F44-B4A6-4FF72526DC13}" type="datetimeFigureOut">
              <a:rPr lang="en-US" smtClean="0"/>
              <a:t>12/7/2013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CFF3579-529A-45AF-9E1A-914F34D33DC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133599"/>
          </a:xfrm>
        </p:spPr>
        <p:txBody>
          <a:bodyPr/>
          <a:lstStyle/>
          <a:p>
            <a:r>
              <a:rPr lang="en-US" dirty="0" smtClean="0"/>
              <a:t>Leadership</a:t>
            </a:r>
            <a:endParaRPr lang="en-US" dirty="0"/>
          </a:p>
        </p:txBody>
      </p:sp>
      <p:sp>
        <p:nvSpPr>
          <p:cNvPr id="3" name="Subtitle 2"/>
          <p:cNvSpPr>
            <a:spLocks noGrp="1"/>
          </p:cNvSpPr>
          <p:nvPr>
            <p:ph type="subTitle" idx="1"/>
          </p:nvPr>
        </p:nvSpPr>
        <p:spPr/>
        <p:txBody>
          <a:bodyPr/>
          <a:lstStyle/>
          <a:p>
            <a:r>
              <a:rPr lang="en-US" dirty="0" smtClean="0"/>
              <a:t>John Collins</a:t>
            </a:r>
            <a:endParaRPr lang="en-US" dirty="0"/>
          </a:p>
        </p:txBody>
      </p:sp>
    </p:spTree>
    <p:extLst>
      <p:ext uri="{BB962C8B-B14F-4D97-AF65-F5344CB8AC3E}">
        <p14:creationId xmlns:p14="http://schemas.microsoft.com/office/powerpoint/2010/main" val="4165706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idx="1"/>
          </p:nvPr>
        </p:nvSpPr>
        <p:spPr/>
        <p:txBody>
          <a:bodyPr>
            <a:normAutofit/>
          </a:bodyPr>
          <a:lstStyle/>
          <a:p>
            <a:pPr lvl="0"/>
            <a:r>
              <a:rPr lang="en-US" dirty="0" smtClean="0"/>
              <a:t>Objective: </a:t>
            </a:r>
            <a:r>
              <a:rPr lang="en-US" sz="2000" dirty="0"/>
              <a:t>Reflect on how someone who has positively influenced your life and the lives of the team and using that insight to adopt those best practices into your management style</a:t>
            </a:r>
            <a:br>
              <a:rPr lang="en-US" sz="2000" dirty="0"/>
            </a:br>
            <a:endParaRPr lang="en-US" sz="2000" dirty="0"/>
          </a:p>
          <a:p>
            <a:pPr lvl="0"/>
            <a:r>
              <a:rPr lang="en-US" dirty="0" smtClean="0"/>
              <a:t>In a small group, share a story about an individual you consider being a high-performing leader.  Think about the characteristics, behaviors, attitudes and values you admire the most.</a:t>
            </a:r>
          </a:p>
          <a:p>
            <a:pPr marL="857250" lvl="1" indent="-457200">
              <a:buFont typeface="+mj-lt"/>
              <a:buAutoNum type="arabicPeriod"/>
            </a:pPr>
            <a:r>
              <a:rPr lang="en-US" dirty="0" smtClean="0"/>
              <a:t>How </a:t>
            </a:r>
            <a:r>
              <a:rPr lang="en-US" dirty="0"/>
              <a:t>have you changed your leadership style as a result of that leader’s influence?</a:t>
            </a:r>
          </a:p>
          <a:p>
            <a:pPr marL="857250" lvl="1" indent="-457200">
              <a:buFont typeface="+mj-lt"/>
              <a:buAutoNum type="arabicPeriod"/>
            </a:pPr>
            <a:r>
              <a:rPr lang="en-US" dirty="0"/>
              <a:t>Have someone in your group capture a few of the common themes. </a:t>
            </a:r>
          </a:p>
          <a:p>
            <a:pPr marL="857250" lvl="1" indent="-457200">
              <a:buFont typeface="+mj-lt"/>
              <a:buAutoNum type="arabicPeriod"/>
            </a:pPr>
            <a:r>
              <a:rPr lang="en-US" dirty="0"/>
              <a:t>You have 10 minutes to complete this exercise.</a:t>
            </a:r>
          </a:p>
          <a:p>
            <a:endParaRPr lang="en-US" dirty="0"/>
          </a:p>
        </p:txBody>
      </p:sp>
    </p:spTree>
    <p:extLst>
      <p:ext uri="{BB962C8B-B14F-4D97-AF65-F5344CB8AC3E}">
        <p14:creationId xmlns:p14="http://schemas.microsoft.com/office/powerpoint/2010/main" val="3709377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idx="1"/>
          </p:nvPr>
        </p:nvSpPr>
        <p:spPr/>
        <p:txBody>
          <a:bodyPr>
            <a:normAutofit/>
          </a:bodyPr>
          <a:lstStyle/>
          <a:p>
            <a:pPr lvl="0"/>
            <a:r>
              <a:rPr lang="en-US" dirty="0" smtClean="0"/>
              <a:t>Objective: </a:t>
            </a:r>
            <a:r>
              <a:rPr lang="en-US" dirty="0"/>
              <a:t>Taking a step back and gaining a broader self awareness of how others might </a:t>
            </a:r>
            <a:r>
              <a:rPr lang="en-US" dirty="0" smtClean="0"/>
              <a:t>perceive </a:t>
            </a:r>
            <a:r>
              <a:rPr lang="en-US" dirty="0"/>
              <a:t>your leadership style.</a:t>
            </a:r>
            <a:br>
              <a:rPr lang="en-US" dirty="0"/>
            </a:br>
            <a:endParaRPr lang="en-US" dirty="0" smtClean="0"/>
          </a:p>
          <a:p>
            <a:pPr lvl="0"/>
            <a:r>
              <a:rPr lang="en-US" dirty="0" smtClean="0"/>
              <a:t>Think about, and take notes on how someone who has worked with or for you might describe your leadership style to others. </a:t>
            </a:r>
          </a:p>
          <a:p>
            <a:pPr lvl="1"/>
            <a:r>
              <a:rPr lang="en-US" dirty="0" smtClean="0"/>
              <a:t>Most </a:t>
            </a:r>
            <a:r>
              <a:rPr lang="en-US" dirty="0"/>
              <a:t>people are their own worst critics. It’s natural to think first about the things we would like to improve. </a:t>
            </a:r>
            <a:endParaRPr lang="en-US" dirty="0" smtClean="0"/>
          </a:p>
          <a:p>
            <a:pPr lvl="1"/>
            <a:r>
              <a:rPr lang="en-US" dirty="0" smtClean="0"/>
              <a:t>Self-reflection </a:t>
            </a:r>
            <a:r>
              <a:rPr lang="en-US" dirty="0"/>
              <a:t>is a useful exercise for adjusting our realities. Whether you find strengths or weaknesses, it’s good to periodically make sure that the expectations you have for others are those that you demonstrate yourself</a:t>
            </a:r>
            <a:r>
              <a:rPr lang="en-US" dirty="0" smtClean="0"/>
              <a:t>.</a:t>
            </a:r>
            <a:endParaRPr lang="en-US" dirty="0"/>
          </a:p>
          <a:p>
            <a:endParaRPr lang="en-US" dirty="0"/>
          </a:p>
        </p:txBody>
      </p:sp>
    </p:spTree>
    <p:extLst>
      <p:ext uri="{BB962C8B-B14F-4D97-AF65-F5344CB8AC3E}">
        <p14:creationId xmlns:p14="http://schemas.microsoft.com/office/powerpoint/2010/main" val="391529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r>
              <a:rPr lang="en-US" dirty="0" smtClean="0"/>
              <a:t>#3</a:t>
            </a:r>
            <a:endParaRPr lang="en-US" dirty="0"/>
          </a:p>
        </p:txBody>
      </p:sp>
      <p:sp>
        <p:nvSpPr>
          <p:cNvPr id="3" name="Content Placeholder 2"/>
          <p:cNvSpPr>
            <a:spLocks noGrp="1"/>
          </p:cNvSpPr>
          <p:nvPr>
            <p:ph idx="1"/>
          </p:nvPr>
        </p:nvSpPr>
        <p:spPr/>
        <p:txBody>
          <a:bodyPr>
            <a:normAutofit/>
          </a:bodyPr>
          <a:lstStyle/>
          <a:p>
            <a:r>
              <a:rPr lang="en-US" sz="1800" dirty="0" smtClean="0"/>
              <a:t>Objective: </a:t>
            </a:r>
            <a:r>
              <a:rPr lang="en-US" sz="1800" dirty="0" smtClean="0"/>
              <a:t>Powerfully </a:t>
            </a:r>
            <a:r>
              <a:rPr lang="en-US" sz="1800" dirty="0"/>
              <a:t>demonstrate the importance of interpersonal and leadership skills in all management and supervisory positions</a:t>
            </a:r>
            <a:endParaRPr lang="en-US" sz="1800" dirty="0" smtClean="0"/>
          </a:p>
          <a:p>
            <a:endParaRPr lang="en-US" sz="1800" dirty="0" smtClean="0"/>
          </a:p>
          <a:p>
            <a:r>
              <a:rPr lang="en-US" sz="1800" dirty="0" smtClean="0"/>
              <a:t>Get </a:t>
            </a:r>
            <a:r>
              <a:rPr lang="en-US" sz="1800" dirty="0"/>
              <a:t>a group of managers together. Ask them each to privately list 10 things that make them good at their jobs—qualities they have or things they know. When they are finished open the discussion by recording their answers on a whiteboard or flipchart in two categories:  </a:t>
            </a:r>
          </a:p>
          <a:p>
            <a:pPr lvl="1">
              <a:buFont typeface="+mj-lt"/>
              <a:buAutoNum type="arabicPeriod"/>
            </a:pPr>
            <a:r>
              <a:rPr lang="en-US" dirty="0" smtClean="0"/>
              <a:t>Technical </a:t>
            </a:r>
            <a:r>
              <a:rPr lang="en-US" dirty="0"/>
              <a:t>skills they possess (if they are engineers, anything related to engineering knowledge; if they are insurance managers, anything related to insurance knowledge, etc</a:t>
            </a:r>
            <a:r>
              <a:rPr lang="en-US" dirty="0" smtClean="0"/>
              <a:t>.)</a:t>
            </a:r>
            <a:r>
              <a:rPr lang="en-US" dirty="0"/>
              <a:t> </a:t>
            </a:r>
          </a:p>
          <a:p>
            <a:pPr lvl="1">
              <a:buFont typeface="+mj-lt"/>
              <a:buAutoNum type="arabicPeriod"/>
            </a:pPr>
            <a:r>
              <a:rPr lang="en-US" dirty="0" smtClean="0"/>
              <a:t>Skills </a:t>
            </a:r>
            <a:r>
              <a:rPr lang="en-US" dirty="0"/>
              <a:t>related to dealing with people (good communicator, approachable, positive attitude, democratic, etc.)</a:t>
            </a:r>
          </a:p>
          <a:p>
            <a:endParaRPr lang="en-US" dirty="0"/>
          </a:p>
        </p:txBody>
      </p:sp>
    </p:spTree>
    <p:extLst>
      <p:ext uri="{BB962C8B-B14F-4D97-AF65-F5344CB8AC3E}">
        <p14:creationId xmlns:p14="http://schemas.microsoft.com/office/powerpoint/2010/main" val="1631779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Leadership</a:t>
            </a:r>
            <a:endParaRPr lang="en-US" dirty="0"/>
          </a:p>
        </p:txBody>
      </p:sp>
      <p:sp>
        <p:nvSpPr>
          <p:cNvPr id="3" name="Content Placeholder 2"/>
          <p:cNvSpPr>
            <a:spLocks noGrp="1"/>
          </p:cNvSpPr>
          <p:nvPr>
            <p:ph idx="1"/>
          </p:nvPr>
        </p:nvSpPr>
        <p:spPr>
          <a:xfrm>
            <a:off x="457200" y="1828800"/>
            <a:ext cx="8229600" cy="4191000"/>
          </a:xfrm>
        </p:spPr>
        <p:txBody>
          <a:bodyPr/>
          <a:lstStyle/>
          <a:p>
            <a:r>
              <a:rPr lang="en-US" dirty="0" smtClean="0"/>
              <a:t>The ability to create a strategic vision and motivate a group or organization to unite and successfully maximize their efforts towards the achievement common goal or cause.</a:t>
            </a:r>
          </a:p>
          <a:p>
            <a:endParaRPr lang="en-US" dirty="0" smtClean="0"/>
          </a:p>
          <a:p>
            <a:r>
              <a:rPr lang="en-US" dirty="0" smtClean="0"/>
              <a:t>Requires a blend of different styles, characteristics, competencies, and skills</a:t>
            </a:r>
          </a:p>
          <a:p>
            <a:endParaRPr lang="en-US" dirty="0"/>
          </a:p>
          <a:p>
            <a:r>
              <a:rPr lang="en-US" dirty="0" smtClean="0"/>
              <a:t>Management is not the same as Leadership</a:t>
            </a:r>
            <a:endParaRPr lang="en-US" dirty="0"/>
          </a:p>
        </p:txBody>
      </p:sp>
    </p:spTree>
    <p:extLst>
      <p:ext uri="{BB962C8B-B14F-4D97-AF65-F5344CB8AC3E}">
        <p14:creationId xmlns:p14="http://schemas.microsoft.com/office/powerpoint/2010/main" val="4203914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Importance of Leadership</a:t>
            </a:r>
            <a:endParaRPr lang="en-US" dirty="0"/>
          </a:p>
        </p:txBody>
      </p:sp>
      <p:sp>
        <p:nvSpPr>
          <p:cNvPr id="3" name="Content Placeholder 2"/>
          <p:cNvSpPr>
            <a:spLocks noGrp="1"/>
          </p:cNvSpPr>
          <p:nvPr>
            <p:ph idx="1"/>
          </p:nvPr>
        </p:nvSpPr>
        <p:spPr>
          <a:xfrm>
            <a:off x="457200" y="1828800"/>
            <a:ext cx="8229600" cy="4038600"/>
          </a:xfrm>
        </p:spPr>
        <p:txBody>
          <a:bodyPr>
            <a:normAutofit lnSpcReduction="10000"/>
          </a:bodyPr>
          <a:lstStyle/>
          <a:p>
            <a:r>
              <a:rPr lang="en-US" dirty="0" smtClean="0"/>
              <a:t>In the absence of leadership it is difficult to coordinate the efforts of individuals</a:t>
            </a:r>
          </a:p>
          <a:p>
            <a:pPr lvl="1"/>
            <a:r>
              <a:rPr lang="en-US" dirty="0" smtClean="0"/>
              <a:t>Few great accomplishments are based solely on a single person</a:t>
            </a:r>
          </a:p>
          <a:p>
            <a:endParaRPr lang="en-US" dirty="0"/>
          </a:p>
          <a:p>
            <a:r>
              <a:rPr lang="en-US" dirty="0" smtClean="0"/>
              <a:t>Personally proficiency </a:t>
            </a:r>
            <a:r>
              <a:rPr lang="en-US" dirty="0"/>
              <a:t>in leading </a:t>
            </a:r>
            <a:r>
              <a:rPr lang="en-US" dirty="0" smtClean="0"/>
              <a:t>others is necessary to achieve my goals</a:t>
            </a:r>
          </a:p>
          <a:p>
            <a:pPr lvl="1"/>
            <a:r>
              <a:rPr lang="en-US" dirty="0" smtClean="0"/>
              <a:t>Near term goal to become General Manager</a:t>
            </a:r>
          </a:p>
          <a:p>
            <a:pPr lvl="1"/>
            <a:r>
              <a:rPr lang="en-US" dirty="0" smtClean="0"/>
              <a:t>Long term goal to become business owner or president of a small business.</a:t>
            </a:r>
          </a:p>
          <a:p>
            <a:pPr lvl="1"/>
            <a:endParaRPr lang="en-US" dirty="0" smtClean="0"/>
          </a:p>
          <a:p>
            <a:pPr lvl="1"/>
            <a:r>
              <a:rPr lang="en-US" dirty="0" smtClean="0"/>
              <a:t>Successful investments enable early retirement</a:t>
            </a:r>
          </a:p>
          <a:p>
            <a:pPr lvl="2"/>
            <a:r>
              <a:rPr lang="en-US" smtClean="0"/>
              <a:t>Give </a:t>
            </a:r>
            <a:r>
              <a:rPr lang="en-US" dirty="0" smtClean="0"/>
              <a:t>back to the community </a:t>
            </a:r>
          </a:p>
          <a:p>
            <a:pPr lvl="2"/>
            <a:r>
              <a:rPr lang="en-US" dirty="0" smtClean="0"/>
              <a:t>E.g.  being on boards of non profits or charities.</a:t>
            </a:r>
          </a:p>
          <a:p>
            <a:endParaRPr lang="en-US" dirty="0"/>
          </a:p>
          <a:p>
            <a:endParaRPr lang="en-US" dirty="0"/>
          </a:p>
        </p:txBody>
      </p:sp>
    </p:spTree>
    <p:extLst>
      <p:ext uri="{BB962C8B-B14F-4D97-AF65-F5344CB8AC3E}">
        <p14:creationId xmlns:p14="http://schemas.microsoft.com/office/powerpoint/2010/main" val="713715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Competencies</a:t>
            </a:r>
            <a:endParaRPr lang="en-US" dirty="0"/>
          </a:p>
        </p:txBody>
      </p:sp>
      <p:sp>
        <p:nvSpPr>
          <p:cNvPr id="3" name="Content Placeholder 2"/>
          <p:cNvSpPr>
            <a:spLocks noGrp="1"/>
          </p:cNvSpPr>
          <p:nvPr>
            <p:ph idx="1"/>
          </p:nvPr>
        </p:nvSpPr>
        <p:spPr>
          <a:xfrm>
            <a:off x="457200" y="1828800"/>
            <a:ext cx="8229600" cy="3886200"/>
          </a:xfrm>
        </p:spPr>
        <p:txBody>
          <a:bodyPr numCol="2">
            <a:normAutofit lnSpcReduction="10000"/>
          </a:bodyPr>
          <a:lstStyle/>
          <a:p>
            <a:pPr lvl="0"/>
            <a:r>
              <a:rPr lang="en-US" dirty="0"/>
              <a:t>Strategic Planning</a:t>
            </a:r>
          </a:p>
          <a:p>
            <a:pPr lvl="0"/>
            <a:r>
              <a:rPr lang="en-US" dirty="0"/>
              <a:t>Business Acumen</a:t>
            </a:r>
          </a:p>
          <a:p>
            <a:pPr lvl="0"/>
            <a:r>
              <a:rPr lang="en-US" dirty="0"/>
              <a:t>Decision Making</a:t>
            </a:r>
          </a:p>
          <a:p>
            <a:pPr lvl="0"/>
            <a:r>
              <a:rPr lang="en-US" dirty="0"/>
              <a:t>Drive for Results</a:t>
            </a:r>
          </a:p>
          <a:p>
            <a:pPr lvl="0"/>
            <a:r>
              <a:rPr lang="en-US" dirty="0"/>
              <a:t>Managing and Measuring Work</a:t>
            </a:r>
          </a:p>
          <a:p>
            <a:pPr lvl="0"/>
            <a:r>
              <a:rPr lang="en-US" dirty="0"/>
              <a:t>Dealing with Ambiguity</a:t>
            </a:r>
          </a:p>
          <a:p>
            <a:pPr lvl="0"/>
            <a:r>
              <a:rPr lang="en-US" dirty="0"/>
              <a:t>Organizational Agility</a:t>
            </a:r>
          </a:p>
          <a:p>
            <a:pPr lvl="0"/>
            <a:r>
              <a:rPr lang="en-US" dirty="0"/>
              <a:t>Developing Reports</a:t>
            </a:r>
          </a:p>
          <a:p>
            <a:pPr lvl="0"/>
            <a:r>
              <a:rPr lang="en-US" dirty="0"/>
              <a:t>Motivating Others</a:t>
            </a:r>
          </a:p>
          <a:p>
            <a:pPr lvl="0"/>
            <a:r>
              <a:rPr lang="en-US" dirty="0"/>
              <a:t>Sizing up People</a:t>
            </a:r>
          </a:p>
          <a:p>
            <a:pPr lvl="0"/>
            <a:r>
              <a:rPr lang="en-US" dirty="0"/>
              <a:t>Learn on the Fly</a:t>
            </a:r>
          </a:p>
          <a:p>
            <a:pPr lvl="0"/>
            <a:r>
              <a:rPr lang="en-US" dirty="0"/>
              <a:t>Integrity and Trust</a:t>
            </a:r>
          </a:p>
          <a:p>
            <a:pPr lvl="0"/>
            <a:r>
              <a:rPr lang="en-US" dirty="0"/>
              <a:t>Interpersonal Savvy</a:t>
            </a:r>
          </a:p>
          <a:p>
            <a:pPr lvl="0"/>
            <a:r>
              <a:rPr lang="en-US" dirty="0"/>
              <a:t>Managerial Courage</a:t>
            </a:r>
          </a:p>
          <a:p>
            <a:r>
              <a:rPr lang="en-US" dirty="0"/>
              <a:t>Keeping current with technological trends</a:t>
            </a:r>
          </a:p>
        </p:txBody>
      </p:sp>
    </p:spTree>
    <p:extLst>
      <p:ext uri="{BB962C8B-B14F-4D97-AF65-F5344CB8AC3E}">
        <p14:creationId xmlns:p14="http://schemas.microsoft.com/office/powerpoint/2010/main" val="2682644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leaders</a:t>
            </a:r>
            <a:endParaRPr lang="en-US" dirty="0"/>
          </a:p>
        </p:txBody>
      </p:sp>
      <p:sp>
        <p:nvSpPr>
          <p:cNvPr id="3" name="Content Placeholder 2"/>
          <p:cNvSpPr>
            <a:spLocks noGrp="1"/>
          </p:cNvSpPr>
          <p:nvPr>
            <p:ph idx="1"/>
          </p:nvPr>
        </p:nvSpPr>
        <p:spPr>
          <a:xfrm>
            <a:off x="457200" y="1798637"/>
            <a:ext cx="8229600" cy="4525963"/>
          </a:xfrm>
        </p:spPr>
        <p:txBody>
          <a:bodyPr/>
          <a:lstStyle/>
          <a:p>
            <a:pPr lvl="0"/>
            <a:r>
              <a:rPr lang="en-US" b="1" dirty="0"/>
              <a:t>Mode one: Technical </a:t>
            </a:r>
            <a:r>
              <a:rPr lang="en-US" b="1" dirty="0" smtClean="0"/>
              <a:t>Leaders</a:t>
            </a:r>
            <a:r>
              <a:rPr lang="en-US" dirty="0" smtClean="0"/>
              <a:t> </a:t>
            </a:r>
            <a:r>
              <a:rPr lang="en-US" dirty="0"/>
              <a:t>are old-school command-and-control managers. They’re uncomfortable with uncertainty.</a:t>
            </a:r>
          </a:p>
          <a:p>
            <a:pPr lvl="0"/>
            <a:r>
              <a:rPr lang="en-US" b="1" dirty="0" smtClean="0"/>
              <a:t>Mode </a:t>
            </a:r>
            <a:r>
              <a:rPr lang="en-US" b="1" dirty="0"/>
              <a:t>two: Cooperative </a:t>
            </a:r>
            <a:r>
              <a:rPr lang="en-US" b="1" dirty="0" smtClean="0"/>
              <a:t>Leaders </a:t>
            </a:r>
            <a:r>
              <a:rPr lang="en-US" dirty="0"/>
              <a:t>foster teamwork and collaboration.</a:t>
            </a:r>
          </a:p>
          <a:p>
            <a:pPr lvl="0"/>
            <a:r>
              <a:rPr lang="en-US" b="1" dirty="0" smtClean="0"/>
              <a:t>Mode </a:t>
            </a:r>
            <a:r>
              <a:rPr lang="en-US" b="1" dirty="0"/>
              <a:t>three: Collaborative </a:t>
            </a:r>
            <a:r>
              <a:rPr lang="en-US" b="1" dirty="0" smtClean="0"/>
              <a:t>Leaders </a:t>
            </a:r>
            <a:r>
              <a:rPr lang="en-US" dirty="0"/>
              <a:t>embrace conflict, risk and failure.</a:t>
            </a:r>
          </a:p>
          <a:p>
            <a:r>
              <a:rPr lang="en-US" b="1" dirty="0" smtClean="0"/>
              <a:t>Mode </a:t>
            </a:r>
            <a:r>
              <a:rPr lang="en-US" b="1" dirty="0"/>
              <a:t>four: Generative </a:t>
            </a:r>
            <a:r>
              <a:rPr lang="en-US" b="1" dirty="0" smtClean="0"/>
              <a:t>leaders </a:t>
            </a:r>
            <a:r>
              <a:rPr lang="en-US" dirty="0"/>
              <a:t>are quick to learn new ways of thinking and just as quick to discard old ways of behaving. </a:t>
            </a:r>
          </a:p>
        </p:txBody>
      </p:sp>
    </p:spTree>
    <p:extLst>
      <p:ext uri="{BB962C8B-B14F-4D97-AF65-F5344CB8AC3E}">
        <p14:creationId xmlns:p14="http://schemas.microsoft.com/office/powerpoint/2010/main" val="3529342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Generative Leaders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Identify the type of problem </a:t>
            </a:r>
            <a:endParaRPr lang="en-US" dirty="0" smtClean="0"/>
          </a:p>
          <a:p>
            <a:r>
              <a:rPr lang="en-US" dirty="0"/>
              <a:t>Know when it’s time to learn and when it’s time to </a:t>
            </a:r>
            <a:r>
              <a:rPr lang="en-US" dirty="0" smtClean="0"/>
              <a:t>decide</a:t>
            </a:r>
          </a:p>
          <a:p>
            <a:r>
              <a:rPr lang="en-US" dirty="0"/>
              <a:t>Remain flexible about how goals are achieved </a:t>
            </a:r>
            <a:endParaRPr lang="en-US" dirty="0" smtClean="0"/>
          </a:p>
          <a:p>
            <a:r>
              <a:rPr lang="en-US" dirty="0"/>
              <a:t>Behave with emotional intelligence </a:t>
            </a:r>
            <a:endParaRPr lang="en-US" dirty="0" smtClean="0"/>
          </a:p>
          <a:p>
            <a:r>
              <a:rPr lang="en-US" dirty="0"/>
              <a:t>Look for diversity </a:t>
            </a:r>
            <a:endParaRPr lang="en-US" dirty="0" smtClean="0"/>
          </a:p>
          <a:p>
            <a:r>
              <a:rPr lang="en-US" dirty="0"/>
              <a:t>Learn constantly </a:t>
            </a:r>
            <a:endParaRPr lang="en-US" dirty="0" smtClean="0"/>
          </a:p>
          <a:p>
            <a:r>
              <a:rPr lang="en-US" dirty="0"/>
              <a:t>Seek uncertainty and ambiguity, and rewards will </a:t>
            </a:r>
            <a:r>
              <a:rPr lang="en-US" dirty="0" smtClean="0"/>
              <a:t>follow</a:t>
            </a:r>
          </a:p>
          <a:p>
            <a:r>
              <a:rPr lang="en-US" dirty="0"/>
              <a:t>Know how to solve all types of problems </a:t>
            </a:r>
            <a:endParaRPr lang="en-US" dirty="0" smtClean="0"/>
          </a:p>
          <a:p>
            <a:r>
              <a:rPr lang="en-US" dirty="0"/>
              <a:t>Listen and talk like a generative leader </a:t>
            </a:r>
            <a:endParaRPr lang="en-US" dirty="0" smtClean="0"/>
          </a:p>
          <a:p>
            <a:r>
              <a:rPr lang="en-US" dirty="0"/>
              <a:t>Pull, don’t push </a:t>
            </a:r>
            <a:endParaRPr lang="en-US" dirty="0" smtClean="0"/>
          </a:p>
          <a:p>
            <a:r>
              <a:rPr lang="en-US" dirty="0"/>
              <a:t>Dump the rules that no longer apply </a:t>
            </a:r>
          </a:p>
        </p:txBody>
      </p:sp>
    </p:spTree>
    <p:extLst>
      <p:ext uri="{BB962C8B-B14F-4D97-AF65-F5344CB8AC3E}">
        <p14:creationId xmlns:p14="http://schemas.microsoft.com/office/powerpoint/2010/main" val="1507666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Transformations of </a:t>
            </a:r>
            <a:r>
              <a:rPr lang="en-US" dirty="0" err="1" smtClean="0"/>
              <a:t>Ldrs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1190040"/>
              </p:ext>
            </p:extLst>
          </p:nvPr>
        </p:nvGraphicFramePr>
        <p:xfrm>
          <a:off x="838200" y="1523999"/>
          <a:ext cx="7391400" cy="5276425"/>
        </p:xfrm>
        <a:graphic>
          <a:graphicData uri="http://schemas.openxmlformats.org/drawingml/2006/table">
            <a:tbl>
              <a:tblPr/>
              <a:tblGrid>
                <a:gridCol w="1164510"/>
                <a:gridCol w="2959795"/>
                <a:gridCol w="2312846"/>
                <a:gridCol w="954249"/>
              </a:tblGrid>
              <a:tr h="225936">
                <a:tc>
                  <a:txBody>
                    <a:bodyPr/>
                    <a:lstStyle/>
                    <a:p>
                      <a:pPr algn="l" fontAlgn="b"/>
                      <a:r>
                        <a:rPr lang="en-US" sz="1400" b="1" i="0" u="none" strike="noStrike" dirty="0">
                          <a:solidFill>
                            <a:srgbClr val="FFFFFF"/>
                          </a:solidFill>
                          <a:effectLst/>
                          <a:latin typeface="Calibri"/>
                        </a:rPr>
                        <a:t>Action Logic</a:t>
                      </a:r>
                    </a:p>
                  </a:txBody>
                  <a:tcPr marL="9313" marR="9313" marT="9313" marB="0" anchor="b">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9BBB59"/>
                    </a:solidFill>
                  </a:tcPr>
                </a:tc>
                <a:tc>
                  <a:txBody>
                    <a:bodyPr/>
                    <a:lstStyle/>
                    <a:p>
                      <a:pPr algn="l" fontAlgn="b"/>
                      <a:r>
                        <a:rPr lang="en-US" sz="1400" b="1" i="0" u="none" strike="noStrike">
                          <a:solidFill>
                            <a:srgbClr val="FFFFFF"/>
                          </a:solidFill>
                          <a:effectLst/>
                          <a:latin typeface="Calibri"/>
                        </a:rPr>
                        <a:t>Characteristics</a:t>
                      </a:r>
                    </a:p>
                  </a:txBody>
                  <a:tcPr marL="9313" marR="9313" marT="9313" marB="0" anchor="b">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9BBB59"/>
                    </a:solidFill>
                  </a:tcPr>
                </a:tc>
                <a:tc>
                  <a:txBody>
                    <a:bodyPr/>
                    <a:lstStyle/>
                    <a:p>
                      <a:pPr algn="l" fontAlgn="b"/>
                      <a:r>
                        <a:rPr lang="en-US" sz="1400" b="1" i="0" u="none" strike="noStrike">
                          <a:solidFill>
                            <a:srgbClr val="FFFFFF"/>
                          </a:solidFill>
                          <a:effectLst/>
                          <a:latin typeface="Calibri"/>
                        </a:rPr>
                        <a:t>Strengths</a:t>
                      </a:r>
                    </a:p>
                  </a:txBody>
                  <a:tcPr marL="9313" marR="9313" marT="9313" marB="0" anchor="b">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9BBB59"/>
                    </a:solidFill>
                  </a:tcPr>
                </a:tc>
                <a:tc>
                  <a:txBody>
                    <a:bodyPr/>
                    <a:lstStyle/>
                    <a:p>
                      <a:pPr algn="l" fontAlgn="b"/>
                      <a:r>
                        <a:rPr lang="en-US" sz="1400" b="1" i="0" u="none" strike="noStrike">
                          <a:solidFill>
                            <a:srgbClr val="FFFFFF"/>
                          </a:solidFill>
                          <a:effectLst/>
                          <a:latin typeface="Calibri"/>
                        </a:rPr>
                        <a:t>Profile %</a:t>
                      </a:r>
                    </a:p>
                  </a:txBody>
                  <a:tcPr marL="9313" marR="9313" marT="9313" marB="0" anchor="b">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9BBB59"/>
                    </a:solidFill>
                  </a:tcPr>
                </a:tc>
              </a:tr>
              <a:tr h="482990">
                <a:tc>
                  <a:txBody>
                    <a:bodyPr/>
                    <a:lstStyle/>
                    <a:p>
                      <a:pPr algn="l" fontAlgn="ctr"/>
                      <a:r>
                        <a:rPr lang="en-US" sz="1400" b="0" i="0" u="none" strike="noStrike">
                          <a:solidFill>
                            <a:srgbClr val="000000"/>
                          </a:solidFill>
                          <a:effectLst/>
                          <a:latin typeface="Calibri"/>
                        </a:rPr>
                        <a:t>Opportunist</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Wins any way possible.  Self-oriented; manipulative; might makes right</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Good in Emergencies and in sales opportunities</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ctr" fontAlgn="ctr"/>
                      <a:r>
                        <a:rPr lang="en-US" sz="1400" b="0" i="0" u="none" strike="noStrike" dirty="0">
                          <a:solidFill>
                            <a:srgbClr val="000000"/>
                          </a:solidFill>
                          <a:effectLst/>
                          <a:latin typeface="Calibri"/>
                        </a:rPr>
                        <a:t>5%</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r>
              <a:tr h="658909">
                <a:tc>
                  <a:txBody>
                    <a:bodyPr/>
                    <a:lstStyle/>
                    <a:p>
                      <a:pPr algn="l" fontAlgn="ctr"/>
                      <a:r>
                        <a:rPr lang="en-US" sz="1400" b="0" i="0" u="none" strike="noStrike">
                          <a:solidFill>
                            <a:srgbClr val="000000"/>
                          </a:solidFill>
                          <a:effectLst/>
                          <a:latin typeface="Calibri"/>
                        </a:rPr>
                        <a:t>Diplomat</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Avoids overt conflict.  Wants to belong; obeys group norms; rarely rocks the boat</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Good as supportive glue within an office; helps bring people together</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12%</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r>
              <a:tr h="442422">
                <a:tc>
                  <a:txBody>
                    <a:bodyPr/>
                    <a:lstStyle/>
                    <a:p>
                      <a:pPr algn="l" fontAlgn="ctr"/>
                      <a:r>
                        <a:rPr lang="en-US" sz="1400" b="0" i="0" u="none" strike="noStrike">
                          <a:solidFill>
                            <a:srgbClr val="000000"/>
                          </a:solidFill>
                          <a:effectLst/>
                          <a:latin typeface="Calibri"/>
                        </a:rPr>
                        <a:t>Expert</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Rules by logic and expertise.  Seeks rational efficiency</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Good as an individual contributor</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ctr" fontAlgn="ctr"/>
                      <a:r>
                        <a:rPr lang="en-US" sz="1400" b="0" i="0" u="none" strike="noStrike" dirty="0">
                          <a:solidFill>
                            <a:srgbClr val="000000"/>
                          </a:solidFill>
                          <a:effectLst/>
                          <a:latin typeface="Calibri"/>
                        </a:rPr>
                        <a:t>38%</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r>
              <a:tr h="839982">
                <a:tc>
                  <a:txBody>
                    <a:bodyPr/>
                    <a:lstStyle/>
                    <a:p>
                      <a:pPr algn="l" fontAlgn="ctr"/>
                      <a:r>
                        <a:rPr lang="en-US" sz="1400" b="0" i="0" u="none" strike="noStrike">
                          <a:solidFill>
                            <a:srgbClr val="000000"/>
                          </a:solidFill>
                          <a:effectLst/>
                          <a:latin typeface="Calibri"/>
                        </a:rPr>
                        <a:t>Achiever</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Meets strategic goals.   Effectively achieves goals through teams; juggles managerial duties and market demands</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Well suited to managerial roles; action and goal oriented</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30%</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r>
              <a:tr h="875395">
                <a:tc>
                  <a:txBody>
                    <a:bodyPr/>
                    <a:lstStyle/>
                    <a:p>
                      <a:pPr algn="l" fontAlgn="ctr"/>
                      <a:r>
                        <a:rPr lang="en-US" sz="1400" b="0" i="0" u="none" strike="noStrike">
                          <a:solidFill>
                            <a:srgbClr val="000000"/>
                          </a:solidFill>
                          <a:effectLst/>
                          <a:latin typeface="Calibri"/>
                        </a:rPr>
                        <a:t>Individualist</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Interweaves competing personal and company action logics.  Creates unique structures to resolve gaps between strategy and performance</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Effective in venture and consulting roles</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ctr" fontAlgn="ctr"/>
                      <a:r>
                        <a:rPr lang="en-US" sz="1400" b="0" i="0" u="none" strike="noStrike" dirty="0">
                          <a:solidFill>
                            <a:srgbClr val="000000"/>
                          </a:solidFill>
                          <a:effectLst/>
                          <a:latin typeface="Calibri"/>
                        </a:rPr>
                        <a:t>10%</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r>
              <a:tr h="1091882">
                <a:tc>
                  <a:txBody>
                    <a:bodyPr/>
                    <a:lstStyle/>
                    <a:p>
                      <a:pPr algn="l" fontAlgn="ctr"/>
                      <a:r>
                        <a:rPr lang="en-US" sz="1400" b="0" i="0" u="none" strike="noStrike">
                          <a:solidFill>
                            <a:srgbClr val="000000"/>
                          </a:solidFill>
                          <a:effectLst/>
                          <a:latin typeface="Calibri"/>
                        </a:rPr>
                        <a:t>Strategist</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Generates organizational and personal transformations.  Exercises the power of mutual inquiry, vigilance, and vulnerability for both the short and long term</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Effective as a transformational leader</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4%</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tcPr>
                </a:tc>
              </a:tr>
              <a:tr h="658909">
                <a:tc>
                  <a:txBody>
                    <a:bodyPr/>
                    <a:lstStyle/>
                    <a:p>
                      <a:pPr algn="l" fontAlgn="ctr"/>
                      <a:r>
                        <a:rPr lang="en-US" sz="1400" b="0" i="0" u="none" strike="noStrike">
                          <a:solidFill>
                            <a:srgbClr val="000000"/>
                          </a:solidFill>
                          <a:effectLst/>
                          <a:latin typeface="Calibri"/>
                        </a:rPr>
                        <a:t>Alchemist</a:t>
                      </a:r>
                    </a:p>
                  </a:txBody>
                  <a:tcPr marL="9313" marR="9313" marT="9313" marB="0" anchor="ctr">
                    <a:lnL w="6350" cap="flat" cmpd="sng" algn="ctr">
                      <a:solidFill>
                        <a:srgbClr val="C4D79B"/>
                      </a:solidFill>
                      <a:prstDash val="solid"/>
                      <a:round/>
                      <a:headEnd type="none" w="med" len="med"/>
                      <a:tailEnd type="none" w="med" len="med"/>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Generates social transformations.  Integrates material, spiritual, and societal transformation</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l" fontAlgn="ctr"/>
                      <a:r>
                        <a:rPr lang="en-US" sz="1400" b="0" i="0" u="none" strike="noStrike">
                          <a:solidFill>
                            <a:srgbClr val="000000"/>
                          </a:solidFill>
                          <a:effectLst/>
                          <a:latin typeface="Calibri"/>
                        </a:rPr>
                        <a:t>Good at leading society-wide transformations</a:t>
                      </a:r>
                    </a:p>
                  </a:txBody>
                  <a:tcPr marL="9313" marR="9313" marT="9313" marB="0" anchor="ctr">
                    <a:lnL>
                      <a:noFill/>
                    </a:lnL>
                    <a:lnR>
                      <a:noFill/>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c>
                  <a:txBody>
                    <a:bodyPr/>
                    <a:lstStyle/>
                    <a:p>
                      <a:pPr algn="ctr" fontAlgn="ctr"/>
                      <a:r>
                        <a:rPr lang="en-US" sz="1400" b="0" i="0" u="none" strike="noStrike" dirty="0">
                          <a:solidFill>
                            <a:srgbClr val="000000"/>
                          </a:solidFill>
                          <a:effectLst/>
                          <a:latin typeface="Calibri"/>
                        </a:rPr>
                        <a:t>1%</a:t>
                      </a:r>
                    </a:p>
                  </a:txBody>
                  <a:tcPr marL="9313" marR="9313" marT="9313" marB="0" anchor="ctr">
                    <a:lnL>
                      <a:noFill/>
                    </a:lnL>
                    <a:lnR w="6350" cap="flat" cmpd="sng" algn="ctr">
                      <a:solidFill>
                        <a:srgbClr val="C4D79B"/>
                      </a:solidFill>
                      <a:prstDash val="solid"/>
                      <a:round/>
                      <a:headEnd type="none" w="med" len="med"/>
                      <a:tailEnd type="none" w="med" len="med"/>
                    </a:lnR>
                    <a:lnT w="6350" cap="flat" cmpd="sng" algn="ctr">
                      <a:solidFill>
                        <a:srgbClr val="C4D79B"/>
                      </a:solidFill>
                      <a:prstDash val="solid"/>
                      <a:round/>
                      <a:headEnd type="none" w="med" len="med"/>
                      <a:tailEnd type="none" w="med" len="med"/>
                    </a:lnT>
                    <a:lnB w="6350" cap="flat" cmpd="sng" algn="ctr">
                      <a:solidFill>
                        <a:srgbClr val="C4D79B"/>
                      </a:solidFill>
                      <a:prstDash val="solid"/>
                      <a:round/>
                      <a:headEnd type="none" w="med" len="med"/>
                      <a:tailEnd type="none" w="med" len="med"/>
                    </a:lnB>
                    <a:solidFill>
                      <a:srgbClr val="EBF1DE"/>
                    </a:solidFill>
                  </a:tcPr>
                </a:tc>
              </a:tr>
            </a:tbl>
          </a:graphicData>
        </a:graphic>
      </p:graphicFrame>
    </p:spTree>
    <p:extLst>
      <p:ext uri="{BB962C8B-B14F-4D97-AF65-F5344CB8AC3E}">
        <p14:creationId xmlns:p14="http://schemas.microsoft.com/office/powerpoint/2010/main" val="4030214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5 Leadership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0529762"/>
              </p:ext>
            </p:extLst>
          </p:nvPr>
        </p:nvGraphicFramePr>
        <p:xfrm>
          <a:off x="152400" y="1676400"/>
          <a:ext cx="4648201" cy="4896180"/>
        </p:xfrm>
        <a:graphic>
          <a:graphicData uri="http://schemas.openxmlformats.org/drawingml/2006/table">
            <a:tbl>
              <a:tblPr/>
              <a:tblGrid>
                <a:gridCol w="4648201"/>
              </a:tblGrid>
              <a:tr h="903798">
                <a:tc>
                  <a:txBody>
                    <a:bodyPr/>
                    <a:lstStyle/>
                    <a:p>
                      <a:pPr algn="ctr" fontAlgn="b"/>
                      <a:r>
                        <a:rPr lang="en-US" sz="2000" b="1" i="0" u="none" strike="noStrike" dirty="0">
                          <a:solidFill>
                            <a:srgbClr val="4F81BD"/>
                          </a:solidFill>
                          <a:effectLst/>
                          <a:latin typeface="Calibri"/>
                        </a:rPr>
                        <a:t>Level 5</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100" b="1" i="0" u="none" strike="noStrike" dirty="0">
                          <a:solidFill>
                            <a:srgbClr val="C0504D"/>
                          </a:solidFill>
                          <a:effectLst/>
                          <a:latin typeface="Calibri"/>
                        </a:rPr>
                        <a:t>Executive</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400" b="0" i="0" u="none" strike="noStrike" dirty="0">
                          <a:solidFill>
                            <a:srgbClr val="000000"/>
                          </a:solidFill>
                          <a:effectLst/>
                          <a:latin typeface="Calibri"/>
                        </a:rPr>
                        <a:t>Builds enduring greatness through a paradoxical combination of personal </a:t>
                      </a:r>
                      <a:r>
                        <a:rPr lang="en-US" sz="1400" b="0" i="0" u="none" strike="noStrike" dirty="0" smtClean="0">
                          <a:solidFill>
                            <a:srgbClr val="000000"/>
                          </a:solidFill>
                          <a:effectLst/>
                          <a:latin typeface="Calibri"/>
                        </a:rPr>
                        <a:t>humility </a:t>
                      </a:r>
                      <a:r>
                        <a:rPr lang="en-US" sz="1400" b="0" i="0" u="none" strike="noStrike" dirty="0">
                          <a:solidFill>
                            <a:srgbClr val="000000"/>
                          </a:solidFill>
                          <a:effectLst/>
                          <a:latin typeface="Calibri"/>
                        </a:rPr>
                        <a:t>plus professional will.</a:t>
                      </a:r>
                    </a:p>
                  </a:txBody>
                  <a:tcPr marL="9525" marR="9525" marT="9525" marB="0" anchor="b">
                    <a:lnL>
                      <a:noFill/>
                    </a:lnL>
                    <a:lnR>
                      <a:noFill/>
                    </a:lnR>
                    <a:lnT>
                      <a:noFill/>
                    </a:lnT>
                    <a:lnB>
                      <a:noFill/>
                    </a:lnB>
                    <a:solidFill>
                      <a:srgbClr val="FFFFFF"/>
                    </a:solidFill>
                  </a:tcPr>
                </a:tc>
              </a:tr>
              <a:tr h="955150">
                <a:tc>
                  <a:txBody>
                    <a:bodyPr/>
                    <a:lstStyle/>
                    <a:p>
                      <a:pPr algn="ctr" fontAlgn="b"/>
                      <a:r>
                        <a:rPr lang="en-US" sz="2000" b="1" i="0" u="none" strike="noStrike" dirty="0">
                          <a:solidFill>
                            <a:srgbClr val="4F81BD"/>
                          </a:solidFill>
                          <a:effectLst/>
                          <a:latin typeface="Calibri"/>
                        </a:rPr>
                        <a:t>Level 4</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100" b="1" i="0" u="none" strike="noStrike" dirty="0">
                          <a:solidFill>
                            <a:srgbClr val="C0504D"/>
                          </a:solidFill>
                          <a:effectLst/>
                          <a:latin typeface="Calibri"/>
                        </a:rPr>
                        <a:t>Effective Leader</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400" b="0" i="0" u="none" strike="noStrike" dirty="0">
                          <a:solidFill>
                            <a:srgbClr val="000000"/>
                          </a:solidFill>
                          <a:effectLst/>
                          <a:latin typeface="Calibri"/>
                        </a:rPr>
                        <a:t>Catalyzes commitment to a vigorous pursuit of a clear and compelling vision and are able to stimulate the group to high performance standards</a:t>
                      </a:r>
                    </a:p>
                  </a:txBody>
                  <a:tcPr marL="9525" marR="9525" marT="9525" marB="0" anchor="b">
                    <a:lnL>
                      <a:noFill/>
                    </a:lnL>
                    <a:lnR>
                      <a:noFill/>
                    </a:lnR>
                    <a:lnT>
                      <a:noFill/>
                    </a:lnT>
                    <a:lnB>
                      <a:noFill/>
                    </a:lnB>
                    <a:solidFill>
                      <a:srgbClr val="FFFFFF"/>
                    </a:solidFill>
                  </a:tcPr>
                </a:tc>
              </a:tr>
              <a:tr h="955150">
                <a:tc>
                  <a:txBody>
                    <a:bodyPr/>
                    <a:lstStyle/>
                    <a:p>
                      <a:pPr algn="ctr" fontAlgn="ctr"/>
                      <a:r>
                        <a:rPr lang="en-US" sz="2000" b="1" i="0" u="none" strike="noStrike" dirty="0">
                          <a:solidFill>
                            <a:srgbClr val="4F81BD"/>
                          </a:solidFill>
                          <a:effectLst/>
                          <a:latin typeface="Calibri"/>
                          <a:ea typeface="Symbol"/>
                          <a:cs typeface="Symbol"/>
                        </a:rPr>
                        <a:t>Level 3 </a:t>
                      </a:r>
                      <a:r>
                        <a:rPr lang="en-US" sz="1100" b="0" i="0" u="none" strike="noStrike" dirty="0">
                          <a:solidFill>
                            <a:srgbClr val="000000"/>
                          </a:solidFill>
                          <a:effectLst/>
                          <a:latin typeface="Calibri"/>
                          <a:ea typeface="Symbol"/>
                          <a:cs typeface="Symbol"/>
                        </a:rPr>
                        <a:t/>
                      </a:r>
                      <a:br>
                        <a:rPr lang="en-US" sz="1100" b="0" i="0" u="none" strike="noStrike" dirty="0">
                          <a:solidFill>
                            <a:srgbClr val="000000"/>
                          </a:solidFill>
                          <a:effectLst/>
                          <a:latin typeface="Calibri"/>
                          <a:ea typeface="Symbol"/>
                          <a:cs typeface="Symbol"/>
                        </a:rPr>
                      </a:br>
                      <a:r>
                        <a:rPr lang="en-US" sz="1100" b="1" i="0" u="none" strike="noStrike" dirty="0">
                          <a:solidFill>
                            <a:srgbClr val="C0504D"/>
                          </a:solidFill>
                          <a:effectLst/>
                          <a:latin typeface="Calibri"/>
                          <a:ea typeface="Symbol"/>
                          <a:cs typeface="Symbol"/>
                        </a:rPr>
                        <a:t>Competent Managers</a:t>
                      </a:r>
                      <a:r>
                        <a:rPr lang="en-US" sz="1100" b="0" i="0" u="none" strike="noStrike" dirty="0">
                          <a:solidFill>
                            <a:srgbClr val="000000"/>
                          </a:solidFill>
                          <a:effectLst/>
                          <a:latin typeface="Calibri"/>
                          <a:ea typeface="Symbol"/>
                          <a:cs typeface="Symbol"/>
                        </a:rPr>
                        <a:t/>
                      </a:r>
                      <a:br>
                        <a:rPr lang="en-US" sz="1100" b="0" i="0" u="none" strike="noStrike" dirty="0">
                          <a:solidFill>
                            <a:srgbClr val="000000"/>
                          </a:solidFill>
                          <a:effectLst/>
                          <a:latin typeface="Calibri"/>
                          <a:ea typeface="Symbol"/>
                          <a:cs typeface="Symbol"/>
                        </a:rPr>
                      </a:br>
                      <a:r>
                        <a:rPr lang="en-US" sz="1400" b="0" i="0" u="none" strike="noStrike" dirty="0">
                          <a:solidFill>
                            <a:srgbClr val="000000"/>
                          </a:solidFill>
                          <a:effectLst/>
                          <a:latin typeface="Calibri"/>
                          <a:ea typeface="Symbol"/>
                          <a:cs typeface="Symbol"/>
                        </a:rPr>
                        <a:t>Organizes people and resources toward the effective and efficient pursuit of predetermined objectives.</a:t>
                      </a:r>
                      <a:endParaRPr lang="en-US" sz="1400" b="0" i="0" u="none" strike="noStrike" dirty="0">
                        <a:solidFill>
                          <a:srgbClr val="000000"/>
                        </a:solidFill>
                        <a:effectLst/>
                        <a:latin typeface="Calibri"/>
                      </a:endParaRPr>
                    </a:p>
                  </a:txBody>
                  <a:tcPr marL="9525" marR="9525" marT="9525" marB="0" anchor="ctr">
                    <a:lnL>
                      <a:noFill/>
                    </a:lnL>
                    <a:lnR>
                      <a:noFill/>
                    </a:lnR>
                    <a:lnT>
                      <a:noFill/>
                    </a:lnT>
                    <a:lnB>
                      <a:noFill/>
                    </a:lnB>
                    <a:solidFill>
                      <a:srgbClr val="FFFFFF"/>
                    </a:solidFill>
                  </a:tcPr>
                </a:tc>
              </a:tr>
              <a:tr h="955150">
                <a:tc>
                  <a:txBody>
                    <a:bodyPr/>
                    <a:lstStyle/>
                    <a:p>
                      <a:pPr algn="ctr" fontAlgn="b"/>
                      <a:r>
                        <a:rPr lang="en-US" sz="2000" b="1" i="0" u="none" strike="noStrike" dirty="0">
                          <a:solidFill>
                            <a:srgbClr val="4F81BD"/>
                          </a:solidFill>
                          <a:effectLst/>
                          <a:latin typeface="Calibri"/>
                        </a:rPr>
                        <a:t>Level 2 </a:t>
                      </a:r>
                      <a:r>
                        <a:rPr lang="en-US" sz="1100" b="1" i="0" u="none" strike="noStrike" dirty="0">
                          <a:solidFill>
                            <a:srgbClr val="000000"/>
                          </a:solidFill>
                          <a:effectLst/>
                          <a:latin typeface="Calibri"/>
                        </a:rPr>
                        <a:t/>
                      </a:r>
                      <a:br>
                        <a:rPr lang="en-US" sz="1100" b="1" i="0" u="none" strike="noStrike" dirty="0">
                          <a:solidFill>
                            <a:srgbClr val="000000"/>
                          </a:solidFill>
                          <a:effectLst/>
                          <a:latin typeface="Calibri"/>
                        </a:rPr>
                      </a:br>
                      <a:r>
                        <a:rPr lang="en-US" sz="1100" b="1" i="0" u="none" strike="noStrike" dirty="0">
                          <a:solidFill>
                            <a:srgbClr val="C0504D"/>
                          </a:solidFill>
                          <a:effectLst/>
                          <a:latin typeface="Calibri"/>
                        </a:rPr>
                        <a:t>Contributing Team Members</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400" b="0" i="0" u="none" strike="noStrike" dirty="0">
                          <a:solidFill>
                            <a:srgbClr val="000000"/>
                          </a:solidFill>
                          <a:effectLst/>
                          <a:latin typeface="Calibri"/>
                        </a:rPr>
                        <a:t>Contributes to the achievement of group activities; works effectively with others in a group setting</a:t>
                      </a:r>
                    </a:p>
                  </a:txBody>
                  <a:tcPr marL="9525" marR="9525" marT="9525" marB="0" anchor="b">
                    <a:lnL>
                      <a:noFill/>
                    </a:lnL>
                    <a:lnR>
                      <a:noFill/>
                    </a:lnR>
                    <a:lnT>
                      <a:noFill/>
                    </a:lnT>
                    <a:lnB>
                      <a:noFill/>
                    </a:lnB>
                    <a:solidFill>
                      <a:srgbClr val="FFFFFF"/>
                    </a:solidFill>
                  </a:tcPr>
                </a:tc>
              </a:tr>
              <a:tr h="955150">
                <a:tc>
                  <a:txBody>
                    <a:bodyPr/>
                    <a:lstStyle/>
                    <a:p>
                      <a:pPr algn="ctr" fontAlgn="b"/>
                      <a:r>
                        <a:rPr lang="en-US" sz="2000" b="1" i="0" u="none" strike="noStrike" dirty="0">
                          <a:solidFill>
                            <a:srgbClr val="4F81BD"/>
                          </a:solidFill>
                          <a:effectLst/>
                          <a:latin typeface="Calibri"/>
                        </a:rPr>
                        <a:t>Level 1 </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100" b="1" i="0" u="none" strike="noStrike" dirty="0">
                          <a:solidFill>
                            <a:srgbClr val="C0504D"/>
                          </a:solidFill>
                          <a:effectLst/>
                          <a:latin typeface="Calibri"/>
                        </a:rPr>
                        <a:t>Highly Capable Individuals</a:t>
                      </a:r>
                      <a:r>
                        <a:rPr lang="en-US" sz="1100" b="0" i="0" u="none" strike="noStrike" dirty="0">
                          <a:solidFill>
                            <a:srgbClr val="000000"/>
                          </a:solidFill>
                          <a:effectLst/>
                          <a:latin typeface="Calibri"/>
                        </a:rPr>
                        <a:t/>
                      </a:r>
                      <a:br>
                        <a:rPr lang="en-US" sz="1100" b="0" i="0" u="none" strike="noStrike" dirty="0">
                          <a:solidFill>
                            <a:srgbClr val="000000"/>
                          </a:solidFill>
                          <a:effectLst/>
                          <a:latin typeface="Calibri"/>
                        </a:rPr>
                      </a:br>
                      <a:r>
                        <a:rPr lang="en-US" sz="1400" b="0" i="0" u="none" strike="noStrike" dirty="0">
                          <a:solidFill>
                            <a:srgbClr val="000000"/>
                          </a:solidFill>
                          <a:effectLst/>
                          <a:latin typeface="Calibri"/>
                        </a:rPr>
                        <a:t>Makes productive contributions through talent, knowledge, skills and good work habits</a:t>
                      </a:r>
                    </a:p>
                  </a:txBody>
                  <a:tcPr marL="9525" marR="9525" marT="9525" marB="0" anchor="b">
                    <a:lnL>
                      <a:noFill/>
                    </a:lnL>
                    <a:lnR>
                      <a:noFill/>
                    </a:lnR>
                    <a:lnT>
                      <a:noFill/>
                    </a:lnT>
                    <a:lnB>
                      <a:noFill/>
                    </a:lnB>
                    <a:solidFill>
                      <a:srgbClr val="FFFFFF"/>
                    </a:solidFill>
                  </a:tcPr>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087526"/>
            <a:ext cx="4267201" cy="431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45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Leadership</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marL="0" indent="0" algn="ctr">
              <a:buNone/>
            </a:pPr>
            <a:r>
              <a:rPr lang="en-US" sz="1800" b="1" dirty="0"/>
              <a:t>Adaptive work is required when a company’s deeply held beliefs are challenged, and when values that made them successful become less </a:t>
            </a:r>
            <a:r>
              <a:rPr lang="en-US" sz="1800" b="1" dirty="0" smtClean="0"/>
              <a:t>relevant</a:t>
            </a:r>
          </a:p>
          <a:p>
            <a:pPr marL="795338" indent="-285750"/>
            <a:endParaRPr lang="en-US" sz="1800" b="1" dirty="0" smtClean="0"/>
          </a:p>
          <a:p>
            <a:pPr marL="795338" indent="-285750"/>
            <a:r>
              <a:rPr lang="en-US" sz="1800" dirty="0" smtClean="0"/>
              <a:t>Get on the Balcony</a:t>
            </a:r>
          </a:p>
          <a:p>
            <a:pPr marL="795338" indent="-285750"/>
            <a:r>
              <a:rPr lang="en-US" sz="1800" dirty="0" smtClean="0"/>
              <a:t>Identify the adaptive challenge</a:t>
            </a:r>
          </a:p>
          <a:p>
            <a:pPr marL="795338" indent="-285750"/>
            <a:r>
              <a:rPr lang="en-US" sz="1800" dirty="0" smtClean="0"/>
              <a:t>Regulate distress</a:t>
            </a:r>
          </a:p>
          <a:p>
            <a:pPr marL="795338" indent="-285750"/>
            <a:r>
              <a:rPr lang="en-US" sz="1800" dirty="0" smtClean="0"/>
              <a:t>Maintain disciplined attention</a:t>
            </a:r>
          </a:p>
          <a:p>
            <a:pPr marL="795338" indent="-285750"/>
            <a:r>
              <a:rPr lang="en-US" sz="1800" dirty="0" smtClean="0"/>
              <a:t>Give the work back to people</a:t>
            </a:r>
          </a:p>
          <a:p>
            <a:pPr marL="795338" indent="-285750"/>
            <a:r>
              <a:rPr lang="en-US" sz="1800" dirty="0" smtClean="0"/>
              <a:t>Protect the voices of leadership from below</a:t>
            </a:r>
            <a:endParaRPr lang="en-US" sz="1800" dirty="0"/>
          </a:p>
        </p:txBody>
      </p:sp>
    </p:spTree>
    <p:extLst>
      <p:ext uri="{BB962C8B-B14F-4D97-AF65-F5344CB8AC3E}">
        <p14:creationId xmlns:p14="http://schemas.microsoft.com/office/powerpoint/2010/main" val="10635377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1879</TotalTime>
  <Words>687</Words>
  <Application>Microsoft Office PowerPoint</Application>
  <PresentationFormat>On-screen Show (4:3)</PresentationFormat>
  <Paragraphs>117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Leadership</vt:lpstr>
      <vt:lpstr>What is Leadership</vt:lpstr>
      <vt:lpstr>Importance of Leadership</vt:lpstr>
      <vt:lpstr>Leadership Competencies</vt:lpstr>
      <vt:lpstr>Four Types of leaders</vt:lpstr>
      <vt:lpstr>Generative Leaders</vt:lpstr>
      <vt:lpstr>7 Transformations of Ldrs</vt:lpstr>
      <vt:lpstr>Level 5 Leadership</vt:lpstr>
      <vt:lpstr>The Work of Leadership</vt:lpstr>
      <vt:lpstr>Exercise #1</vt:lpstr>
      <vt:lpstr>Exercise #2</vt:lpstr>
      <vt:lpstr>Exercise #3</vt:lpstr>
    </vt:vector>
  </TitlesOfParts>
  <Company>Eaton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Collins, John W</dc:creator>
  <cp:lastModifiedBy>Collins, John W</cp:lastModifiedBy>
  <cp:revision>18</cp:revision>
  <dcterms:created xsi:type="dcterms:W3CDTF">2013-10-25T01:59:57Z</dcterms:created>
  <dcterms:modified xsi:type="dcterms:W3CDTF">2013-12-08T03:49:23Z</dcterms:modified>
</cp:coreProperties>
</file>