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0" r:id="rId13"/>
    <p:sldId id="279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9" autoAdjust="0"/>
    <p:restoredTop sz="94652" autoAdjust="0"/>
  </p:normalViewPr>
  <p:slideViewPr>
    <p:cSldViewPr>
      <p:cViewPr varScale="1">
        <p:scale>
          <a:sx n="59" d="100"/>
          <a:sy n="59" d="100"/>
        </p:scale>
        <p:origin x="-84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273DE1-1170-4F44-B4A6-4FF72526DC13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133599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Collins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Great Managers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each employee as a chess piece (vs. checkers) with unique moves and characteristics</a:t>
            </a:r>
          </a:p>
          <a:p>
            <a:r>
              <a:rPr lang="en-US" dirty="0" smtClean="0"/>
              <a:t>Three things to know in order to turn individual talent into performance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What are this person’s strengths?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What are the triggers that activate those strengths?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How does this person learn? </a:t>
            </a:r>
          </a:p>
          <a:p>
            <a:pPr marL="1200150" lvl="2" indent="-342900"/>
            <a:r>
              <a:rPr lang="en-US" dirty="0" smtClean="0"/>
              <a:t>Learn by doing</a:t>
            </a:r>
          </a:p>
          <a:p>
            <a:pPr marL="1200150" lvl="2" indent="-342900"/>
            <a:r>
              <a:rPr lang="en-US" dirty="0" smtClean="0"/>
              <a:t>Learn by watching</a:t>
            </a:r>
          </a:p>
          <a:p>
            <a:pPr marL="1200150" lvl="2" indent="-342900"/>
            <a:r>
              <a:rPr lang="en-US" dirty="0" smtClean="0"/>
              <a:t>Learn by analyzing</a:t>
            </a:r>
          </a:p>
          <a:p>
            <a:pPr marL="1200150" lvl="2" indent="-342900">
              <a:buFont typeface="+mj-lt"/>
              <a:buAutoNum type="arabicPeriod"/>
            </a:pPr>
            <a:endParaRPr lang="en-US" dirty="0" smtClean="0"/>
          </a:p>
          <a:p>
            <a:pPr marL="1200150" lvl="2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Motivation Theory and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sz="1900" dirty="0" smtClean="0"/>
              <a:t>Endogenous theories include</a:t>
            </a:r>
          </a:p>
          <a:p>
            <a:pPr lvl="1"/>
            <a:r>
              <a:rPr lang="en-US" dirty="0"/>
              <a:t>arousal/activation theory, </a:t>
            </a:r>
            <a:endParaRPr lang="en-US" dirty="0" smtClean="0"/>
          </a:p>
          <a:p>
            <a:pPr lvl="1"/>
            <a:r>
              <a:rPr lang="en-US" dirty="0" smtClean="0"/>
              <a:t>expectancy-valence </a:t>
            </a:r>
            <a:r>
              <a:rPr lang="en-US" dirty="0"/>
              <a:t>theory, </a:t>
            </a:r>
            <a:endParaRPr lang="en-US" dirty="0" smtClean="0"/>
          </a:p>
          <a:p>
            <a:pPr lvl="1"/>
            <a:r>
              <a:rPr lang="en-US" dirty="0" smtClean="0"/>
              <a:t>equity </a:t>
            </a:r>
            <a:r>
              <a:rPr lang="en-US" dirty="0"/>
              <a:t>theory, </a:t>
            </a:r>
            <a:endParaRPr lang="en-US" dirty="0" smtClean="0"/>
          </a:p>
          <a:p>
            <a:pPr lvl="1"/>
            <a:r>
              <a:rPr lang="en-US" dirty="0" smtClean="0"/>
              <a:t>attitude </a:t>
            </a:r>
            <a:r>
              <a:rPr lang="en-US" dirty="0"/>
              <a:t>theory, </a:t>
            </a:r>
            <a:endParaRPr lang="en-US" dirty="0" smtClean="0"/>
          </a:p>
          <a:p>
            <a:pPr lvl="1"/>
            <a:r>
              <a:rPr lang="en-US" dirty="0" smtClean="0"/>
              <a:t>intention/goal </a:t>
            </a:r>
            <a:r>
              <a:rPr lang="en-US" dirty="0"/>
              <a:t>theory, </a:t>
            </a:r>
            <a:endParaRPr lang="en-US" dirty="0" smtClean="0"/>
          </a:p>
          <a:p>
            <a:pPr lvl="1"/>
            <a:r>
              <a:rPr lang="en-US" dirty="0" smtClean="0"/>
              <a:t>attribution/self-efficacy theory	</a:t>
            </a:r>
          </a:p>
          <a:p>
            <a:r>
              <a:rPr lang="en-US" sz="1900" dirty="0" smtClean="0"/>
              <a:t>Exogenous theories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Motive/need </a:t>
            </a:r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incentive/reward theory</a:t>
            </a:r>
          </a:p>
          <a:p>
            <a:pPr lvl="1"/>
            <a:r>
              <a:rPr lang="en-US" dirty="0" smtClean="0"/>
              <a:t>reinforcement theory</a:t>
            </a:r>
          </a:p>
          <a:p>
            <a:pPr lvl="1"/>
            <a:r>
              <a:rPr lang="en-US" dirty="0" smtClean="0"/>
              <a:t>goal theory</a:t>
            </a:r>
          </a:p>
          <a:p>
            <a:pPr lvl="1"/>
            <a:r>
              <a:rPr lang="en-US" dirty="0" smtClean="0"/>
              <a:t>personal and </a:t>
            </a:r>
            <a:r>
              <a:rPr lang="en-US" dirty="0"/>
              <a:t>material resource </a:t>
            </a:r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group </a:t>
            </a:r>
            <a:r>
              <a:rPr lang="en-US" dirty="0"/>
              <a:t>and norm </a:t>
            </a:r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sociotechnical </a:t>
            </a:r>
            <a:r>
              <a:rPr lang="en-US" dirty="0"/>
              <a:t>system </a:t>
            </a:r>
            <a:r>
              <a:rPr lang="en-US" dirty="0" smtClean="0"/>
              <a:t>theory</a:t>
            </a:r>
          </a:p>
          <a:p>
            <a:r>
              <a:rPr lang="en-US" sz="1900" dirty="0" smtClean="0"/>
              <a:t>Exogenous theories provide action levers to change work motivation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Motivation Theory and Practice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535160"/>
              </p:ext>
            </p:extLst>
          </p:nvPr>
        </p:nvGraphicFramePr>
        <p:xfrm>
          <a:off x="838200" y="1447800"/>
          <a:ext cx="7543800" cy="5338768"/>
        </p:xfrm>
        <a:graphic>
          <a:graphicData uri="http://schemas.openxmlformats.org/drawingml/2006/table">
            <a:tbl>
              <a:tblPr/>
              <a:tblGrid>
                <a:gridCol w="1570634"/>
                <a:gridCol w="2986583"/>
                <a:gridCol w="2986583"/>
              </a:tblGrid>
              <a:tr h="169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Strategy</a:t>
                      </a:r>
                    </a:p>
                  </a:txBody>
                  <a:tcPr marL="7300" marR="7300" marT="7300" marB="0" anchor="ctr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Motivational imperative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Illustrative programs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678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 motives and values</a:t>
                      </a:r>
                    </a:p>
                  </a:txBody>
                  <a:tcPr marL="7300" marR="7300" marT="7300" marB="0" anchor="ctr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Workers motives and values must be appropriate for their jobs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-Personnel selection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-Job Previews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-Motive training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-Socialization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0176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Incentives and rewards</a:t>
                      </a:r>
                    </a:p>
                  </a:txBody>
                  <a:tcPr marL="7300" marR="7300" marT="7300" marB="0" anchor="ctr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Make jobs attractive, interesting and satisfying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 security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-Career development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Job enrichment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-Recognition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Reinforcement</a:t>
                      </a:r>
                    </a:p>
                  </a:txBody>
                  <a:tcPr marL="7300" marR="7300" marT="7300" marB="0" anchor="ctr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performance must be positivelyi reinforced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-Financial incentive plans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-Behavioral analysis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-Praise and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criticism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ctr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848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Goal setting techniques</a:t>
                      </a:r>
                    </a:p>
                  </a:txBody>
                  <a:tcPr marL="7300" marR="7300" marT="7300" marB="0" anchor="ctr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goals must be clear, challenging, attainable, and attractive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-Goal setting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-Management by objectives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-Appraisal and feedback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 and material resources</a:t>
                      </a:r>
                    </a:p>
                  </a:txBody>
                  <a:tcPr marL="7300" marR="7300" marT="7300" marB="0" anchor="ctr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Provide needed resources and eliminate constraints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-Training and development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-Coaching and counseling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ctr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678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Social and group factors</a:t>
                      </a:r>
                    </a:p>
                  </a:txBody>
                  <a:tcPr marL="7300" marR="7300" marT="7300" marB="0" anchor="ctr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Interpersonal and group processes must support goal attainment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-Division of labor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-Group composition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-Team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ctr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Sociotechnical systems</a:t>
                      </a:r>
                    </a:p>
                  </a:txBody>
                  <a:tcPr marL="7300" marR="7300" marT="7300" marB="0" anchor="ctr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Personal, social, and technological paramaters must be harmonious</a:t>
                      </a:r>
                    </a:p>
                  </a:txBody>
                  <a:tcPr marL="7300" marR="7300" marT="7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-Quality of work/life programs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-Organizational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0" marR="7300" marT="7300" marB="0" anchor="ctr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1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Demystifying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leader should create an environment where employees </a:t>
            </a:r>
            <a:r>
              <a:rPr lang="en-US" dirty="0" smtClean="0"/>
              <a:t>feel</a:t>
            </a:r>
          </a:p>
          <a:p>
            <a:pPr lvl="1"/>
            <a:r>
              <a:rPr lang="en-US" dirty="0" smtClean="0"/>
              <a:t>Respected</a:t>
            </a:r>
          </a:p>
          <a:p>
            <a:pPr lvl="1"/>
            <a:r>
              <a:rPr lang="en-US" dirty="0" smtClean="0"/>
              <a:t>Appreciated</a:t>
            </a:r>
          </a:p>
          <a:p>
            <a:pPr lvl="1"/>
            <a:r>
              <a:rPr lang="en-US" dirty="0" smtClean="0"/>
              <a:t>There is an environment of honest communication that includes issue resolution</a:t>
            </a:r>
          </a:p>
          <a:p>
            <a:pPr lvl="1"/>
            <a:r>
              <a:rPr lang="en-US" dirty="0" smtClean="0"/>
              <a:t>Dignity and respect manifested as equal and fair treatment</a:t>
            </a:r>
          </a:p>
          <a:p>
            <a:pPr lvl="1"/>
            <a:r>
              <a:rPr lang="en-US" dirty="0" smtClean="0"/>
              <a:t>Appropriate rewards and recognition</a:t>
            </a:r>
          </a:p>
          <a:p>
            <a:r>
              <a:rPr lang="en-US" dirty="0" smtClean="0"/>
              <a:t>Managers should remember the hot stove principle to ensure fairness and consistency; a hot stove: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Is </a:t>
            </a:r>
            <a:r>
              <a:rPr lang="en-US" dirty="0">
                <a:latin typeface="Calibri"/>
                <a:ea typeface="Calibri"/>
                <a:cs typeface="Times New Roman"/>
              </a:rPr>
              <a:t>consistent – it burns every time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Is immediate – it burns right away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Does not apologize – it makes no apology for burning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It forewarns –the closer you get the hotter it feels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Calibri"/>
                <a:ea typeface="Calibri"/>
                <a:cs typeface="Times New Roman"/>
              </a:rPr>
              <a:t>Is impersonal – it does not care about rank or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title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Shows </a:t>
            </a:r>
            <a:r>
              <a:rPr lang="en-US" dirty="0">
                <a:latin typeface="Calibri"/>
                <a:ea typeface="Calibri"/>
                <a:cs typeface="Times New Roman"/>
              </a:rPr>
              <a:t>no emotion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Objective: </a:t>
            </a:r>
            <a:r>
              <a:rPr lang="en-US" sz="2100" dirty="0"/>
              <a:t>To identify what motivates people to work</a:t>
            </a:r>
            <a:endParaRPr lang="en-US" sz="21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Stack </a:t>
            </a:r>
            <a:r>
              <a:rPr lang="en-US" sz="2000" dirty="0" smtClean="0"/>
              <a:t>rank the following :  </a:t>
            </a:r>
          </a:p>
          <a:p>
            <a:r>
              <a:rPr lang="en-US" sz="2000" dirty="0"/>
              <a:t>What do people want from their jobs? </a:t>
            </a:r>
          </a:p>
          <a:p>
            <a:pPr lvl="1"/>
            <a:r>
              <a:rPr lang="en-US" sz="1400" dirty="0"/>
              <a:t>________  Promotion in the Company </a:t>
            </a:r>
          </a:p>
          <a:p>
            <a:pPr lvl="1"/>
            <a:r>
              <a:rPr lang="en-US" sz="1400" dirty="0"/>
              <a:t>________  Tactful Discipline </a:t>
            </a:r>
          </a:p>
          <a:p>
            <a:pPr lvl="1"/>
            <a:r>
              <a:rPr lang="en-US" sz="1400" dirty="0"/>
              <a:t>________  Job Security </a:t>
            </a:r>
          </a:p>
          <a:p>
            <a:pPr lvl="1"/>
            <a:r>
              <a:rPr lang="en-US" sz="1400" dirty="0"/>
              <a:t>________  Help with Personal Problems </a:t>
            </a:r>
          </a:p>
          <a:p>
            <a:pPr lvl="1"/>
            <a:r>
              <a:rPr lang="en-US" sz="1400" dirty="0"/>
              <a:t>________  Personal Loyalty of Supervisor </a:t>
            </a:r>
          </a:p>
          <a:p>
            <a:pPr lvl="1"/>
            <a:r>
              <a:rPr lang="en-US" sz="1400" dirty="0"/>
              <a:t>________  High Wages </a:t>
            </a:r>
          </a:p>
          <a:p>
            <a:pPr lvl="1"/>
            <a:r>
              <a:rPr lang="en-US" sz="1400" dirty="0"/>
              <a:t>________  Full Appreciation of Work Done </a:t>
            </a:r>
          </a:p>
          <a:p>
            <a:pPr lvl="1"/>
            <a:r>
              <a:rPr lang="en-US" sz="1400" dirty="0"/>
              <a:t>________  Good Working Conditions </a:t>
            </a:r>
          </a:p>
          <a:p>
            <a:pPr lvl="1"/>
            <a:r>
              <a:rPr lang="en-US" sz="1400" dirty="0"/>
              <a:t>________  Feeling of Being In on Things </a:t>
            </a:r>
          </a:p>
          <a:p>
            <a:pPr lvl="1"/>
            <a:r>
              <a:rPr lang="en-US" sz="1400" dirty="0"/>
              <a:t>________  Interesting Work </a:t>
            </a:r>
          </a:p>
          <a:p>
            <a:endParaRPr lang="en-US" sz="2000" dirty="0" smtClean="0"/>
          </a:p>
          <a:p>
            <a:r>
              <a:rPr lang="en-US" sz="2000" dirty="0" smtClean="0"/>
              <a:t>Compare answers to common supervisor and employee results and discuss.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93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Discover </a:t>
            </a:r>
            <a:r>
              <a:rPr lang="en-US" dirty="0"/>
              <a:t>and understand group </a:t>
            </a:r>
            <a:r>
              <a:rPr lang="en-US" dirty="0" smtClean="0"/>
              <a:t>norms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Explain the idea of workplace norms to the group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Give an example of charting job satisfaction level </a:t>
            </a:r>
            <a:r>
              <a:rPr lang="en-US" dirty="0" err="1"/>
              <a:t>vs</a:t>
            </a:r>
            <a:r>
              <a:rPr lang="en-US" dirty="0"/>
              <a:t> frequency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Ask the group to come up with their own examples of actual workplace norms and chart them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Have a discussion with the team and jointly analyze the graphed results</a:t>
            </a:r>
          </a:p>
        </p:txBody>
      </p:sp>
    </p:spTree>
    <p:extLst>
      <p:ext uri="{BB962C8B-B14F-4D97-AF65-F5344CB8AC3E}">
        <p14:creationId xmlns:p14="http://schemas.microsoft.com/office/powerpoint/2010/main" val="3915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r>
              <a:rPr lang="en-US" dirty="0" smtClean="0"/>
              <a:t>Motivation is a leader’s (or organization’s) ability to understand intrinsic values and drives of individuals and team and create the environment which leads to top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Importance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No leader can accomplish long term success without teams being </a:t>
            </a:r>
            <a:r>
              <a:rPr lang="en-US" u="sng" dirty="0" smtClean="0"/>
              <a:t>intrinsically</a:t>
            </a:r>
            <a:r>
              <a:rPr lang="en-US" dirty="0" smtClean="0"/>
              <a:t> motivated.</a:t>
            </a:r>
          </a:p>
          <a:p>
            <a:endParaRPr lang="en-US" dirty="0" smtClean="0"/>
          </a:p>
          <a:p>
            <a:r>
              <a:rPr lang="en-US" dirty="0" smtClean="0"/>
              <a:t>“Motivation” through coercion or threat only works as long as the stimulus is present and typically generates minimum acceptable output.</a:t>
            </a:r>
          </a:p>
          <a:p>
            <a:endParaRPr lang="en-US" dirty="0"/>
          </a:p>
          <a:p>
            <a:r>
              <a:rPr lang="en-US" dirty="0" smtClean="0"/>
              <a:t>Intrinsically motivated employees and teams typically over perform and exceed goals.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Motivators and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1700" dirty="0" smtClean="0"/>
              <a:t>Factors that cause job satisfaction (motivators) and dissatisfaction (hygiene) are not simply opposites.</a:t>
            </a:r>
          </a:p>
          <a:p>
            <a:endParaRPr lang="en-US" sz="1000" dirty="0"/>
          </a:p>
          <a:p>
            <a:r>
              <a:rPr lang="en-US" sz="1700" dirty="0" smtClean="0"/>
              <a:t>Motivators should be stresses and hygiene should be eliminated or minimized.</a:t>
            </a:r>
          </a:p>
          <a:p>
            <a:endParaRPr lang="en-US" sz="1000" dirty="0"/>
          </a:p>
          <a:p>
            <a:r>
              <a:rPr lang="en-US" sz="1700" dirty="0" smtClean="0"/>
              <a:t>Jobs can be enriched through vertical loading.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Select  </a:t>
            </a:r>
            <a:r>
              <a:rPr lang="en-US" sz="1400" dirty="0"/>
              <a:t>jobs in which investment is industrial engineering does not make changes too costly, attitudes are poor, etc.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Approach </a:t>
            </a:r>
            <a:r>
              <a:rPr lang="en-US" sz="1400" dirty="0"/>
              <a:t>these jobs with conviction that they can be changed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Brainstorm </a:t>
            </a:r>
            <a:r>
              <a:rPr lang="en-US" sz="1400" dirty="0"/>
              <a:t>list of changes that may enrich the jobs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Screen </a:t>
            </a:r>
            <a:r>
              <a:rPr lang="en-US" sz="1400" dirty="0"/>
              <a:t>list to eliminate suggestions that involve hygiene rather than motivation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Screen </a:t>
            </a:r>
            <a:r>
              <a:rPr lang="en-US" sz="1400" dirty="0"/>
              <a:t>the list for generalities that are rarely followed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Screen </a:t>
            </a:r>
            <a:r>
              <a:rPr lang="en-US" sz="1400" dirty="0"/>
              <a:t>list to eliminate horizontal loading suggestions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Avoid </a:t>
            </a:r>
            <a:r>
              <a:rPr lang="en-US" sz="1400" dirty="0"/>
              <a:t>direct participation by the employees whose jobs are to be enriched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Set </a:t>
            </a:r>
            <a:r>
              <a:rPr lang="en-US" sz="1400" dirty="0"/>
              <a:t>up a control group to progress can be measured.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Be </a:t>
            </a:r>
            <a:r>
              <a:rPr lang="en-US" sz="1400" dirty="0"/>
              <a:t>prepared for an initial drop in performance during the first few weeks of execution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Expect </a:t>
            </a:r>
            <a:r>
              <a:rPr lang="en-US" sz="1400" dirty="0"/>
              <a:t>first line supervisors to become anxious because the nature of roles is being adjusted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2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0966"/>
          </a:xfrm>
        </p:spPr>
        <p:txBody>
          <a:bodyPr/>
          <a:lstStyle/>
          <a:p>
            <a:r>
              <a:rPr lang="en-US" dirty="0" smtClean="0"/>
              <a:t>Motivators and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325" y="1219200"/>
            <a:ext cx="5590875" cy="562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9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mployee are unique and therefore specific and different needs will drive different levels of motivation</a:t>
            </a:r>
          </a:p>
          <a:p>
            <a:pPr lvl="1"/>
            <a:r>
              <a:rPr lang="en-US" dirty="0"/>
              <a:t>Encourage entrepreneurial thinking.</a:t>
            </a:r>
          </a:p>
          <a:p>
            <a:pPr lvl="1"/>
            <a:r>
              <a:rPr lang="en-US" dirty="0"/>
              <a:t>Link motivation to performance.  You should expect the best to get the best out of them.</a:t>
            </a:r>
          </a:p>
          <a:p>
            <a:pPr lvl="1"/>
            <a:r>
              <a:rPr lang="en-US" dirty="0"/>
              <a:t>Get employees to accept responsibility for their motivation</a:t>
            </a:r>
          </a:p>
          <a:p>
            <a:pPr lvl="1"/>
            <a:r>
              <a:rPr lang="en-US" dirty="0"/>
              <a:t>Instill feeling of hope and trust</a:t>
            </a:r>
          </a:p>
          <a:p>
            <a:pPr lvl="1"/>
            <a:r>
              <a:rPr lang="en-US" dirty="0"/>
              <a:t>Make work fun</a:t>
            </a:r>
          </a:p>
          <a:p>
            <a:pPr lvl="1"/>
            <a:r>
              <a:rPr lang="en-US" dirty="0"/>
              <a:t>Combat de-motivators and dissatisfiers.</a:t>
            </a:r>
          </a:p>
          <a:p>
            <a:pPr lvl="1"/>
            <a:r>
              <a:rPr lang="en-US" dirty="0"/>
              <a:t>Motivate for good team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Motivation is future oriented and based on what employees believe will happen</a:t>
            </a:r>
          </a:p>
          <a:p>
            <a:endParaRPr lang="en-US" sz="2000" dirty="0"/>
          </a:p>
          <a:p>
            <a:r>
              <a:rPr lang="en-US" sz="2000" dirty="0" smtClean="0"/>
              <a:t>Three beliefs must be in place to make motivation possible.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Calibri"/>
                <a:ea typeface="Calibri"/>
                <a:cs typeface="Times New Roman"/>
              </a:rPr>
              <a:t>Confidence ; “ I can do it”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Calibri"/>
                <a:ea typeface="Calibri"/>
                <a:cs typeface="Times New Roman"/>
              </a:rPr>
              <a:t>Trust ; “Outcomes are tied to my performance”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Calibri"/>
                <a:ea typeface="Calibri"/>
                <a:cs typeface="Times New Roman"/>
              </a:rPr>
              <a:t>Satisfaction </a:t>
            </a:r>
            <a:r>
              <a:rPr lang="en-US" sz="1200" dirty="0">
                <a:latin typeface="Calibri"/>
                <a:ea typeface="Calibri"/>
                <a:cs typeface="Times New Roman"/>
              </a:rPr>
              <a:t>; “</a:t>
            </a:r>
            <a:r>
              <a:rPr lang="en-US" sz="1800" dirty="0">
                <a:latin typeface="Calibri"/>
                <a:ea typeface="Calibri"/>
                <a:cs typeface="Times New Roman"/>
              </a:rPr>
              <a:t>The outcomes will result in personal satisfaction”</a:t>
            </a:r>
          </a:p>
          <a:p>
            <a:endParaRPr lang="en-US" sz="2000" dirty="0" smtClean="0"/>
          </a:p>
          <a:p>
            <a:r>
              <a:rPr lang="en-US" sz="2000" dirty="0" smtClean="0"/>
              <a:t>Motivation problems can be handled through these steps: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Calibri"/>
                <a:ea typeface="Calibri"/>
                <a:cs typeface="Times New Roman"/>
              </a:rPr>
              <a:t>Identify the cause of the problem.  Dig beneath the symptoms; don’t focus only on performance.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Calibri"/>
                <a:ea typeface="Calibri"/>
                <a:cs typeface="Times New Roman"/>
              </a:rPr>
              <a:t>Learn what is wrong by asking and dialog, not just observing.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Calibri"/>
                <a:ea typeface="Calibri"/>
                <a:cs typeface="Times New Roman"/>
              </a:rPr>
              <a:t>Find solutions that should have something to do with the beliefs listed above.  Listen and be open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398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Leveraging time to integrate features of motivational theories such as : </a:t>
            </a:r>
          </a:p>
          <a:p>
            <a:pPr lvl="1"/>
            <a:r>
              <a:rPr lang="en-US" dirty="0" err="1" smtClean="0">
                <a:latin typeface="Calibri"/>
                <a:ea typeface="Calibri"/>
                <a:cs typeface="Times New Roman"/>
              </a:rPr>
              <a:t>Picoeconomics</a:t>
            </a:r>
            <a:r>
              <a:rPr lang="en-US" dirty="0">
                <a:latin typeface="Calibri"/>
                <a:ea typeface="Calibri"/>
                <a:cs typeface="Times New Roman"/>
              </a:rPr>
              <a:t>,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lvl="1"/>
            <a:r>
              <a:rPr lang="en-US" dirty="0">
                <a:latin typeface="Calibri"/>
                <a:ea typeface="Calibri"/>
                <a:cs typeface="Times New Roman"/>
              </a:rPr>
              <a:t>E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xpectancy </a:t>
            </a:r>
            <a:r>
              <a:rPr lang="en-US" dirty="0">
                <a:latin typeface="Calibri"/>
                <a:ea typeface="Calibri"/>
                <a:cs typeface="Times New Roman"/>
              </a:rPr>
              <a:t>theory,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lvl="1"/>
            <a:r>
              <a:rPr lang="en-US" dirty="0">
                <a:latin typeface="Calibri"/>
                <a:ea typeface="Calibri"/>
                <a:cs typeface="Times New Roman"/>
              </a:rPr>
              <a:t>C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umulative </a:t>
            </a:r>
            <a:r>
              <a:rPr lang="en-US" dirty="0">
                <a:latin typeface="Calibri"/>
                <a:ea typeface="Calibri"/>
                <a:cs typeface="Times New Roman"/>
              </a:rPr>
              <a:t>prospect theory 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alibri"/>
                <a:ea typeface="Calibri"/>
                <a:cs typeface="Times New Roman"/>
              </a:rPr>
              <a:t>Need </a:t>
            </a:r>
            <a:r>
              <a:rPr lang="en-US" dirty="0">
                <a:latin typeface="Calibri"/>
                <a:ea typeface="Calibri"/>
                <a:cs typeface="Times New Roman"/>
              </a:rPr>
              <a:t>theory </a:t>
            </a:r>
            <a:endParaRPr lang="en-US" dirty="0" smtClean="0"/>
          </a:p>
          <a:p>
            <a:r>
              <a:rPr lang="en-US" dirty="0" smtClean="0"/>
              <a:t>Creates Temporal Motivational Theory</a:t>
            </a:r>
          </a:p>
          <a:p>
            <a:pPr lvl="1"/>
            <a:r>
              <a:rPr lang="en-US" dirty="0" smtClean="0"/>
              <a:t>Based on knowledge that </a:t>
            </a:r>
          </a:p>
          <a:p>
            <a:pPr lvl="2"/>
            <a:r>
              <a:rPr lang="en-US" dirty="0" smtClean="0"/>
              <a:t>Rewards that are distant are underappreciated</a:t>
            </a:r>
          </a:p>
          <a:p>
            <a:pPr lvl="2"/>
            <a:r>
              <a:rPr lang="en-US" dirty="0" smtClean="0"/>
              <a:t>Rewards that are near term are overinflated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05400"/>
            <a:ext cx="53810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7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4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can be influenced by understanding four basic drives that are hardwired into all human brains.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90" y="2514601"/>
            <a:ext cx="5521360" cy="435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4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2661</TotalTime>
  <Words>930</Words>
  <Application>Microsoft Office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Motivation</vt:lpstr>
      <vt:lpstr>What is Motivation</vt:lpstr>
      <vt:lpstr>Importance of Motivation</vt:lpstr>
      <vt:lpstr>Motivators and Hygiene</vt:lpstr>
      <vt:lpstr>Motivators and Hygiene</vt:lpstr>
      <vt:lpstr>Motivating Employees</vt:lpstr>
      <vt:lpstr>Motivation Management</vt:lpstr>
      <vt:lpstr>Integrating Theories</vt:lpstr>
      <vt:lpstr>Motivation: 4 Drives</vt:lpstr>
      <vt:lpstr>What Great Managers Do</vt:lpstr>
      <vt:lpstr>Work Motivation Theory and Practice</vt:lpstr>
      <vt:lpstr>Work Motivation Theory and Practice</vt:lpstr>
      <vt:lpstr>Demystifying Motivation</vt:lpstr>
      <vt:lpstr>Exercise #1</vt:lpstr>
      <vt:lpstr>Exercise #2</vt:lpstr>
    </vt:vector>
  </TitlesOfParts>
  <Company>Eaton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Collins, John W</dc:creator>
  <cp:lastModifiedBy>Collins, John W</cp:lastModifiedBy>
  <cp:revision>26</cp:revision>
  <dcterms:created xsi:type="dcterms:W3CDTF">2013-10-25T01:59:57Z</dcterms:created>
  <dcterms:modified xsi:type="dcterms:W3CDTF">2013-12-08T04:00:38Z</dcterms:modified>
</cp:coreProperties>
</file>