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71" r:id="rId5"/>
    <p:sldId id="272" r:id="rId6"/>
    <p:sldId id="274" r:id="rId7"/>
    <p:sldId id="275" r:id="rId8"/>
    <p:sldId id="273" r:id="rId9"/>
    <p:sldId id="269"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9" autoAdjust="0"/>
    <p:restoredTop sz="94652" autoAdjust="0"/>
  </p:normalViewPr>
  <p:slideViewPr>
    <p:cSldViewPr>
      <p:cViewPr varScale="1">
        <p:scale>
          <a:sx n="59" d="100"/>
          <a:sy n="59" d="100"/>
        </p:scale>
        <p:origin x="-84"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0273DE1-1170-4F44-B4A6-4FF72526DC13}" type="datetimeFigureOut">
              <a:rPr lang="en-US" smtClean="0"/>
              <a:t>12/7/2013</a:t>
            </a:fld>
            <a:endParaRPr lang="en-US"/>
          </a:p>
        </p:txBody>
      </p:sp>
      <p:sp>
        <p:nvSpPr>
          <p:cNvPr id="8" name="Slide Number Placeholder 7"/>
          <p:cNvSpPr>
            <a:spLocks noGrp="1"/>
          </p:cNvSpPr>
          <p:nvPr>
            <p:ph type="sldNum" sz="quarter" idx="11"/>
          </p:nvPr>
        </p:nvSpPr>
        <p:spPr/>
        <p:txBody>
          <a:bodyPr/>
          <a:lstStyle/>
          <a:p>
            <a:fld id="{CCFF3579-529A-45AF-9E1A-914F34D33DC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73DE1-1170-4F44-B4A6-4FF72526DC13}"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73DE1-1170-4F44-B4A6-4FF72526DC13}"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0273DE1-1170-4F44-B4A6-4FF72526DC13}"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73DE1-1170-4F44-B4A6-4FF72526DC13}"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0273DE1-1170-4F44-B4A6-4FF72526DC13}"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F3579-529A-45AF-9E1A-914F34D33DC1}"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0273DE1-1170-4F44-B4A6-4FF72526DC13}" type="datetimeFigureOut">
              <a:rPr lang="en-US" smtClean="0"/>
              <a:t>12/7/2013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FF3579-529A-45AF-9E1A-914F34D33DC1}"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273DE1-1170-4F44-B4A6-4FF72526DC13}" type="datetimeFigureOut">
              <a:rPr lang="en-US" smtClean="0"/>
              <a:t>12/7/2013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73DE1-1170-4F44-B4A6-4FF72526DC13}" type="datetimeFigureOut">
              <a:rPr lang="en-US" smtClean="0"/>
              <a:t>12/7/2013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73DE1-1170-4F44-B4A6-4FF72526DC13}"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73DE1-1170-4F44-B4A6-4FF72526DC13}"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0273DE1-1170-4F44-B4A6-4FF72526DC13}" type="datetimeFigureOut">
              <a:rPr lang="en-US" smtClean="0"/>
              <a:t>12/7/2013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CFF3579-529A-45AF-9E1A-914F34D33DC1}"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133599"/>
          </a:xfrm>
        </p:spPr>
        <p:txBody>
          <a:bodyPr/>
          <a:lstStyle/>
          <a:p>
            <a:r>
              <a:rPr lang="en-US" dirty="0" smtClean="0"/>
              <a:t>Groups and Teams</a:t>
            </a:r>
            <a:endParaRPr lang="en-US" dirty="0"/>
          </a:p>
        </p:txBody>
      </p:sp>
      <p:sp>
        <p:nvSpPr>
          <p:cNvPr id="3" name="Subtitle 2"/>
          <p:cNvSpPr>
            <a:spLocks noGrp="1"/>
          </p:cNvSpPr>
          <p:nvPr>
            <p:ph type="subTitle" idx="1"/>
          </p:nvPr>
        </p:nvSpPr>
        <p:spPr/>
        <p:txBody>
          <a:bodyPr/>
          <a:lstStyle/>
          <a:p>
            <a:r>
              <a:rPr lang="en-US" dirty="0" smtClean="0"/>
              <a:t>John Collins</a:t>
            </a:r>
            <a:endParaRPr lang="en-US" dirty="0"/>
          </a:p>
        </p:txBody>
      </p:sp>
    </p:spTree>
    <p:extLst>
      <p:ext uri="{BB962C8B-B14F-4D97-AF65-F5344CB8AC3E}">
        <p14:creationId xmlns:p14="http://schemas.microsoft.com/office/powerpoint/2010/main" val="4165706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2200" dirty="0" smtClean="0"/>
              <a:t>Objective: </a:t>
            </a:r>
            <a:r>
              <a:rPr lang="en-US" sz="2200" dirty="0"/>
              <a:t>Team members build and appreciation for each member brings to the team</a:t>
            </a:r>
            <a:r>
              <a:rPr lang="en-US" sz="2200"/>
              <a:t/>
            </a:r>
            <a:br>
              <a:rPr lang="en-US" sz="2200"/>
            </a:br>
            <a:endParaRPr lang="en-US" sz="2800" dirty="0" smtClean="0"/>
          </a:p>
          <a:p>
            <a:pPr lvl="0"/>
            <a:r>
              <a:rPr lang="en-US" sz="2000" dirty="0" smtClean="0"/>
              <a:t>Personal history — Team members take turns answering a few basic and unthreatening questions about their lives and experiences, such as: How many brothers and sisters do you have? Where did you grow up? What was your first job? What is your most memorable experience? This exercise allows team members to get to know each other as human beings with personal lives.</a:t>
            </a:r>
          </a:p>
          <a:p>
            <a:pPr lvl="0"/>
            <a:r>
              <a:rPr lang="en-US" sz="2000" dirty="0" smtClean="0"/>
              <a:t>Team </a:t>
            </a:r>
            <a:r>
              <a:rPr lang="en-US" sz="2000" dirty="0"/>
              <a:t>effectiveness — Team members point out the most important talent, skill or aptitude that each member brings to the work of the team, and the one thing that each individual must improve to help the team even more.</a:t>
            </a:r>
          </a:p>
          <a:p>
            <a:pPr marL="0" indent="0">
              <a:buNone/>
            </a:pPr>
            <a:endParaRPr lang="en-US" sz="2000" dirty="0"/>
          </a:p>
        </p:txBody>
      </p:sp>
    </p:spTree>
    <p:extLst>
      <p:ext uri="{BB962C8B-B14F-4D97-AF65-F5344CB8AC3E}">
        <p14:creationId xmlns:p14="http://schemas.microsoft.com/office/powerpoint/2010/main" val="3709377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Team</a:t>
            </a:r>
            <a:endParaRPr lang="en-US" dirty="0"/>
          </a:p>
        </p:txBody>
      </p:sp>
      <p:sp>
        <p:nvSpPr>
          <p:cNvPr id="3" name="Content Placeholder 2"/>
          <p:cNvSpPr>
            <a:spLocks noGrp="1"/>
          </p:cNvSpPr>
          <p:nvPr>
            <p:ph sz="half" idx="2"/>
          </p:nvPr>
        </p:nvSpPr>
        <p:spPr>
          <a:xfrm>
            <a:off x="4648200" y="1600200"/>
            <a:ext cx="4267200" cy="4525963"/>
          </a:xfrm>
        </p:spPr>
        <p:txBody>
          <a:bodyPr>
            <a:normAutofit lnSpcReduction="10000"/>
          </a:bodyPr>
          <a:lstStyle/>
          <a:p>
            <a:pPr marL="0" indent="0" algn="ctr">
              <a:buNone/>
            </a:pPr>
            <a:r>
              <a:rPr lang="en-US" b="1" dirty="0" smtClean="0"/>
              <a:t>Team</a:t>
            </a:r>
          </a:p>
          <a:p>
            <a:pPr>
              <a:buFont typeface="Wingdings" panose="05000000000000000000" pitchFamily="2" charset="2"/>
              <a:buChar char="q"/>
            </a:pPr>
            <a:r>
              <a:rPr lang="en-US" sz="1900" dirty="0" smtClean="0"/>
              <a:t>Shared Leadership roles</a:t>
            </a:r>
          </a:p>
          <a:p>
            <a:pPr>
              <a:buFont typeface="Wingdings" panose="05000000000000000000" pitchFamily="2" charset="2"/>
              <a:buChar char="q"/>
            </a:pPr>
            <a:r>
              <a:rPr lang="en-US" sz="1900" dirty="0" smtClean="0"/>
              <a:t>Individual and mutual accountability</a:t>
            </a:r>
          </a:p>
          <a:p>
            <a:pPr>
              <a:buFont typeface="Wingdings" panose="05000000000000000000" pitchFamily="2" charset="2"/>
              <a:buChar char="q"/>
            </a:pPr>
            <a:r>
              <a:rPr lang="en-US" sz="1900" dirty="0" smtClean="0"/>
              <a:t>Specific team purpose that the team itself delivers</a:t>
            </a:r>
          </a:p>
          <a:p>
            <a:pPr>
              <a:buFont typeface="Wingdings" panose="05000000000000000000" pitchFamily="2" charset="2"/>
              <a:buChar char="q"/>
            </a:pPr>
            <a:r>
              <a:rPr lang="en-US" sz="1900" dirty="0" smtClean="0"/>
              <a:t>Collective work product</a:t>
            </a:r>
          </a:p>
          <a:p>
            <a:pPr>
              <a:buFont typeface="Wingdings" panose="05000000000000000000" pitchFamily="2" charset="2"/>
              <a:buChar char="q"/>
            </a:pPr>
            <a:r>
              <a:rPr lang="en-US" sz="1900" dirty="0" smtClean="0"/>
              <a:t>Encourages open-ended discussion and active problem-solving meetings</a:t>
            </a:r>
          </a:p>
          <a:p>
            <a:pPr>
              <a:buFont typeface="Wingdings" panose="05000000000000000000" pitchFamily="2" charset="2"/>
              <a:buChar char="q"/>
            </a:pPr>
            <a:r>
              <a:rPr lang="en-US" sz="1900" dirty="0" smtClean="0"/>
              <a:t>Measures performance directly by assessing collective work-products</a:t>
            </a:r>
          </a:p>
          <a:p>
            <a:pPr>
              <a:buFont typeface="Wingdings" panose="05000000000000000000" pitchFamily="2" charset="2"/>
              <a:buChar char="q"/>
            </a:pPr>
            <a:r>
              <a:rPr lang="en-US" sz="1900" dirty="0" smtClean="0"/>
              <a:t>Discusses, decides, and does real work together</a:t>
            </a:r>
            <a:endParaRPr lang="en-US" sz="1900" dirty="0"/>
          </a:p>
        </p:txBody>
      </p:sp>
      <p:sp>
        <p:nvSpPr>
          <p:cNvPr id="4" name="Content Placeholder 3"/>
          <p:cNvSpPr>
            <a:spLocks noGrp="1"/>
          </p:cNvSpPr>
          <p:nvPr>
            <p:ph sz="quarter" idx="13"/>
          </p:nvPr>
        </p:nvSpPr>
        <p:spPr>
          <a:xfrm>
            <a:off x="365760" y="1600200"/>
            <a:ext cx="4130040" cy="4953000"/>
          </a:xfrm>
        </p:spPr>
        <p:txBody>
          <a:bodyPr>
            <a:normAutofit/>
          </a:bodyPr>
          <a:lstStyle/>
          <a:p>
            <a:pPr marL="0" indent="0" algn="ctr">
              <a:buNone/>
            </a:pPr>
            <a:r>
              <a:rPr lang="en-US" b="1" dirty="0" smtClean="0"/>
              <a:t>Work Group</a:t>
            </a:r>
          </a:p>
          <a:p>
            <a:pPr>
              <a:buFont typeface="Wingdings" panose="05000000000000000000" pitchFamily="2" charset="2"/>
              <a:buChar char="q"/>
            </a:pPr>
            <a:r>
              <a:rPr lang="en-US" sz="1900" dirty="0" smtClean="0"/>
              <a:t>Strong, clearly focused leader</a:t>
            </a:r>
          </a:p>
          <a:p>
            <a:pPr>
              <a:buFont typeface="Wingdings" panose="05000000000000000000" pitchFamily="2" charset="2"/>
              <a:buChar char="q"/>
            </a:pPr>
            <a:r>
              <a:rPr lang="en-US" sz="1900" dirty="0" smtClean="0"/>
              <a:t>Individual accountability</a:t>
            </a:r>
          </a:p>
          <a:p>
            <a:pPr>
              <a:buFont typeface="Wingdings" panose="05000000000000000000" pitchFamily="2" charset="2"/>
              <a:buChar char="q"/>
            </a:pPr>
            <a:r>
              <a:rPr lang="en-US" sz="1900" dirty="0" smtClean="0"/>
              <a:t>The group’s purpose is the same and the broader organizational mission</a:t>
            </a:r>
          </a:p>
          <a:p>
            <a:pPr>
              <a:buFont typeface="Wingdings" panose="05000000000000000000" pitchFamily="2" charset="2"/>
              <a:buChar char="q"/>
            </a:pPr>
            <a:r>
              <a:rPr lang="en-US" sz="1900" dirty="0" smtClean="0"/>
              <a:t>Runs efficient meetings</a:t>
            </a:r>
          </a:p>
          <a:p>
            <a:pPr>
              <a:buFont typeface="Wingdings" panose="05000000000000000000" pitchFamily="2" charset="2"/>
              <a:buChar char="q"/>
            </a:pPr>
            <a:r>
              <a:rPr lang="en-US" sz="1900" dirty="0" smtClean="0"/>
              <a:t>Individual work-products</a:t>
            </a:r>
          </a:p>
          <a:p>
            <a:pPr>
              <a:buFont typeface="Wingdings" panose="05000000000000000000" pitchFamily="2" charset="2"/>
              <a:buChar char="q"/>
            </a:pPr>
            <a:r>
              <a:rPr lang="en-US" sz="1900" dirty="0" smtClean="0"/>
              <a:t>Measures effectiveness indirectly be influence on others (financial performance)</a:t>
            </a:r>
          </a:p>
          <a:p>
            <a:pPr>
              <a:buFont typeface="Wingdings" panose="05000000000000000000" pitchFamily="2" charset="2"/>
              <a:buChar char="q"/>
            </a:pPr>
            <a:r>
              <a:rPr lang="en-US" sz="1900" dirty="0" smtClean="0"/>
              <a:t>Discusses, decides , delegates</a:t>
            </a:r>
          </a:p>
        </p:txBody>
      </p:sp>
    </p:spTree>
    <p:extLst>
      <p:ext uri="{BB962C8B-B14F-4D97-AF65-F5344CB8AC3E}">
        <p14:creationId xmlns:p14="http://schemas.microsoft.com/office/powerpoint/2010/main" val="4203914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Importance of Teams</a:t>
            </a:r>
            <a:endParaRPr lang="en-US" dirty="0"/>
          </a:p>
        </p:txBody>
      </p:sp>
      <p:sp>
        <p:nvSpPr>
          <p:cNvPr id="3" name="Content Placeholder 2"/>
          <p:cNvSpPr>
            <a:spLocks noGrp="1"/>
          </p:cNvSpPr>
          <p:nvPr>
            <p:ph idx="1"/>
          </p:nvPr>
        </p:nvSpPr>
        <p:spPr>
          <a:xfrm>
            <a:off x="457200" y="1828800"/>
            <a:ext cx="8229600" cy="4038600"/>
          </a:xfrm>
        </p:spPr>
        <p:txBody>
          <a:bodyPr>
            <a:normAutofit/>
          </a:bodyPr>
          <a:lstStyle/>
          <a:p>
            <a:r>
              <a:rPr lang="en-US" dirty="0" smtClean="0"/>
              <a:t>Teams are able to elevate the performance of an organization by achieving more productivity or results than the sum of the individual outputs of the team members.</a:t>
            </a:r>
          </a:p>
          <a:p>
            <a:endParaRPr lang="en-US" dirty="0"/>
          </a:p>
          <a:p>
            <a:r>
              <a:rPr lang="en-US" dirty="0" smtClean="0"/>
              <a:t>Teams are able to solve more complex problems than any individual could unassisted.</a:t>
            </a:r>
            <a:endParaRPr lang="en-US" dirty="0"/>
          </a:p>
        </p:txBody>
      </p:sp>
    </p:spTree>
    <p:extLst>
      <p:ext uri="{BB962C8B-B14F-4D97-AF65-F5344CB8AC3E}">
        <p14:creationId xmlns:p14="http://schemas.microsoft.com/office/powerpoint/2010/main" val="713715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600200"/>
          </a:xfrm>
        </p:spPr>
        <p:txBody>
          <a:bodyPr/>
          <a:lstStyle/>
          <a:p>
            <a:r>
              <a:rPr lang="en-US" sz="5200" dirty="0" smtClean="0"/>
              <a:t>Five Dysfunctions of a Team</a:t>
            </a:r>
            <a:endParaRPr lang="en-US" sz="5200" dirty="0"/>
          </a:p>
        </p:txBody>
      </p:sp>
      <p:sp>
        <p:nvSpPr>
          <p:cNvPr id="3" name="Content Placeholder 2"/>
          <p:cNvSpPr>
            <a:spLocks noGrp="1"/>
          </p:cNvSpPr>
          <p:nvPr>
            <p:ph idx="1"/>
          </p:nvPr>
        </p:nvSpPr>
        <p:spPr>
          <a:xfrm>
            <a:off x="457200" y="1600200"/>
            <a:ext cx="8229600" cy="5029200"/>
          </a:xfrm>
        </p:spPr>
        <p:txBody>
          <a:bodyPr>
            <a:noAutofit/>
          </a:bodyPr>
          <a:lstStyle/>
          <a:p>
            <a:r>
              <a:rPr lang="en-US" dirty="0" smtClean="0"/>
              <a:t>Lack of Trust</a:t>
            </a:r>
          </a:p>
          <a:p>
            <a:r>
              <a:rPr lang="en-US" dirty="0" smtClean="0"/>
              <a:t>Fear of Confrontation</a:t>
            </a:r>
          </a:p>
          <a:p>
            <a:r>
              <a:rPr lang="en-US" dirty="0" smtClean="0"/>
              <a:t>Absence of Commitment</a:t>
            </a:r>
          </a:p>
          <a:p>
            <a:r>
              <a:rPr lang="en-US" dirty="0" smtClean="0"/>
              <a:t>Absence of Accountability</a:t>
            </a:r>
          </a:p>
          <a:p>
            <a:r>
              <a:rPr lang="en-US" dirty="0" smtClean="0"/>
              <a:t>Failure to focus on Goals</a:t>
            </a:r>
            <a:endParaRPr lang="en-US" dirty="0"/>
          </a:p>
        </p:txBody>
      </p:sp>
    </p:spTree>
    <p:extLst>
      <p:ext uri="{BB962C8B-B14F-4D97-AF65-F5344CB8AC3E}">
        <p14:creationId xmlns:p14="http://schemas.microsoft.com/office/powerpoint/2010/main" val="212479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0966"/>
          </a:xfrm>
        </p:spPr>
        <p:txBody>
          <a:bodyPr/>
          <a:lstStyle/>
          <a:p>
            <a:r>
              <a:rPr lang="en-US" dirty="0" smtClean="0"/>
              <a:t>Great Business Teams</a:t>
            </a:r>
            <a:endParaRPr lang="en-US" dirty="0"/>
          </a:p>
        </p:txBody>
      </p:sp>
      <p:sp>
        <p:nvSpPr>
          <p:cNvPr id="3" name="Content Placeholder 2"/>
          <p:cNvSpPr>
            <a:spLocks noGrp="1"/>
          </p:cNvSpPr>
          <p:nvPr>
            <p:ph idx="1"/>
          </p:nvPr>
        </p:nvSpPr>
        <p:spPr/>
        <p:txBody>
          <a:bodyPr>
            <a:normAutofit/>
          </a:bodyPr>
          <a:lstStyle/>
          <a:p>
            <a:r>
              <a:rPr lang="en-US" dirty="0" smtClean="0"/>
              <a:t>High Performing Teams share these qualities</a:t>
            </a:r>
          </a:p>
          <a:p>
            <a:pPr marL="857250" lvl="1" indent="-457200">
              <a:spcBef>
                <a:spcPts val="0"/>
              </a:spcBef>
              <a:buFont typeface="+mj-lt"/>
              <a:buAutoNum type="arabicPeriod"/>
            </a:pPr>
            <a:r>
              <a:rPr lang="en-US" sz="2000" dirty="0">
                <a:latin typeface="Calibri"/>
                <a:ea typeface="Calibri"/>
                <a:cs typeface="Times New Roman"/>
              </a:rPr>
              <a:t>High-performing leaders who live the principles they expect from the team and foster authentic relationships among members.</a:t>
            </a:r>
          </a:p>
          <a:p>
            <a:pPr marL="857250" lvl="1" indent="-457200">
              <a:spcBef>
                <a:spcPts val="0"/>
              </a:spcBef>
              <a:buFont typeface="+mj-lt"/>
              <a:buAutoNum type="arabicPeriod"/>
            </a:pPr>
            <a:r>
              <a:rPr lang="en-US" sz="2000" dirty="0">
                <a:latin typeface="Calibri"/>
                <a:ea typeface="Calibri"/>
                <a:cs typeface="Times New Roman"/>
              </a:rPr>
              <a:t>Team oriented action focusing on team’s goals not an individual, no matter how talented an individual might be</a:t>
            </a:r>
          </a:p>
          <a:p>
            <a:pPr marL="857250" lvl="1" indent="-457200">
              <a:spcBef>
                <a:spcPts val="0"/>
              </a:spcBef>
              <a:buFont typeface="+mj-lt"/>
              <a:buAutoNum type="arabicPeriod"/>
            </a:pPr>
            <a:r>
              <a:rPr lang="en-US" sz="2000" dirty="0">
                <a:latin typeface="Calibri"/>
                <a:ea typeface="Calibri"/>
                <a:cs typeface="Times New Roman"/>
              </a:rPr>
              <a:t>Protocols and defined procedures are used instead of relying on luck.   They avoid change and randomness as much as possible.</a:t>
            </a:r>
          </a:p>
          <a:p>
            <a:pPr marL="857250" lvl="1" indent="-457200">
              <a:spcBef>
                <a:spcPts val="0"/>
              </a:spcBef>
              <a:buFont typeface="+mj-lt"/>
              <a:buAutoNum type="arabicPeriod"/>
            </a:pPr>
            <a:r>
              <a:rPr lang="en-US" sz="2000" dirty="0">
                <a:latin typeface="Calibri"/>
                <a:ea typeface="Calibri"/>
                <a:cs typeface="Times New Roman"/>
              </a:rPr>
              <a:t>Constant improvement based on learning for experience and analyzing successes and failures.  They are never complacent</a:t>
            </a:r>
          </a:p>
          <a:p>
            <a:pPr marL="857250" lvl="1" indent="-457200">
              <a:spcBef>
                <a:spcPts val="0"/>
              </a:spcBef>
              <a:buFont typeface="+mj-lt"/>
              <a:buAutoNum type="arabicPeriod"/>
            </a:pPr>
            <a:r>
              <a:rPr lang="en-US" sz="2000" dirty="0">
                <a:latin typeface="Calibri"/>
                <a:ea typeface="Calibri"/>
                <a:cs typeface="Times New Roman"/>
              </a:rPr>
              <a:t>Supportive management that gets out of the way and making sure that compensation is aligned with team objectives.</a:t>
            </a:r>
          </a:p>
          <a:p>
            <a:pPr marL="800100" lvl="1" indent="-342900">
              <a:buFont typeface="+mj-lt"/>
              <a:buAutoNum type="arabicPeriod"/>
            </a:pPr>
            <a:endParaRPr lang="en-US" dirty="0"/>
          </a:p>
        </p:txBody>
      </p:sp>
    </p:spTree>
    <p:extLst>
      <p:ext uri="{BB962C8B-B14F-4D97-AF65-F5344CB8AC3E}">
        <p14:creationId xmlns:p14="http://schemas.microsoft.com/office/powerpoint/2010/main" val="369899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 High Performance Team</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pPr marL="228600" indent="-228600"/>
            <a:r>
              <a:rPr lang="en-US" sz="2200" dirty="0" smtClean="0"/>
              <a:t>A Leader must Synchronize five aspects of the business</a:t>
            </a:r>
          </a:p>
          <a:p>
            <a:pPr marL="857250" lvl="1" indent="-457200">
              <a:buFont typeface="+mj-lt"/>
              <a:buAutoNum type="arabicPeriod"/>
            </a:pPr>
            <a:r>
              <a:rPr lang="en-US" sz="1800" dirty="0"/>
              <a:t>Business Strategy </a:t>
            </a:r>
          </a:p>
          <a:p>
            <a:pPr marL="857250" lvl="1" indent="-457200">
              <a:buFont typeface="+mj-lt"/>
              <a:buAutoNum type="arabicPeriod"/>
            </a:pPr>
            <a:r>
              <a:rPr lang="en-US" sz="1800" dirty="0" smtClean="0"/>
              <a:t>Team deliverables</a:t>
            </a:r>
          </a:p>
          <a:p>
            <a:pPr marL="857250" lvl="1" indent="-457200">
              <a:buFont typeface="+mj-lt"/>
              <a:buAutoNum type="arabicPeriod"/>
            </a:pPr>
            <a:r>
              <a:rPr lang="en-US" sz="1800" dirty="0" smtClean="0"/>
              <a:t>Business </a:t>
            </a:r>
            <a:r>
              <a:rPr lang="en-US" sz="1800" dirty="0"/>
              <a:t>unit </a:t>
            </a:r>
            <a:r>
              <a:rPr lang="en-US" sz="1800" dirty="0" smtClean="0"/>
              <a:t>function</a:t>
            </a:r>
            <a:endParaRPr lang="en-US" sz="1800" dirty="0"/>
          </a:p>
          <a:p>
            <a:pPr marL="857250" lvl="1" indent="-457200">
              <a:buFont typeface="+mj-lt"/>
              <a:buAutoNum type="arabicPeriod"/>
            </a:pPr>
            <a:r>
              <a:rPr lang="en-US" sz="1800" dirty="0"/>
              <a:t>Decision making rules and </a:t>
            </a:r>
            <a:r>
              <a:rPr lang="en-US" sz="1800" dirty="0" smtClean="0"/>
              <a:t>procedures</a:t>
            </a:r>
            <a:endParaRPr lang="en-US" sz="1800" dirty="0"/>
          </a:p>
          <a:p>
            <a:pPr marL="857250" lvl="1" indent="-457200">
              <a:buFont typeface="+mj-lt"/>
              <a:buAutoNum type="arabicPeriod"/>
            </a:pPr>
            <a:r>
              <a:rPr lang="en-US" sz="1800" dirty="0" smtClean="0"/>
              <a:t>Relationships among </a:t>
            </a:r>
            <a:r>
              <a:rPr lang="en-US" dirty="0"/>
              <a:t>people and other businesses </a:t>
            </a:r>
            <a:r>
              <a:rPr lang="en-US" dirty="0" smtClean="0"/>
              <a:t>  </a:t>
            </a:r>
          </a:p>
          <a:p>
            <a:pPr marL="228600" indent="-228600"/>
            <a:r>
              <a:rPr lang="en-US" sz="2200" dirty="0" smtClean="0"/>
              <a:t>Four Development Stages of a High Performance Team</a:t>
            </a:r>
          </a:p>
          <a:p>
            <a:pPr marL="857250" lvl="1" indent="-457200">
              <a:buFont typeface="+mj-lt"/>
              <a:buAutoNum type="arabicPeriod"/>
            </a:pPr>
            <a:r>
              <a:rPr lang="en-US" sz="1800" dirty="0"/>
              <a:t>Team members test each other </a:t>
            </a:r>
            <a:endParaRPr lang="en-US" sz="1800" dirty="0" smtClean="0"/>
          </a:p>
          <a:p>
            <a:pPr marL="857250" lvl="1" indent="-457200">
              <a:buFont typeface="+mj-lt"/>
              <a:buAutoNum type="arabicPeriod"/>
            </a:pPr>
            <a:r>
              <a:rPr lang="en-US" sz="1800" dirty="0" smtClean="0"/>
              <a:t>There </a:t>
            </a:r>
            <a:r>
              <a:rPr lang="en-US" sz="1800" dirty="0"/>
              <a:t>will be conflict and tension within the </a:t>
            </a:r>
            <a:r>
              <a:rPr lang="en-US" sz="1800" dirty="0" smtClean="0"/>
              <a:t>team</a:t>
            </a:r>
          </a:p>
          <a:p>
            <a:pPr marL="857250" lvl="1" indent="-457200">
              <a:buFont typeface="+mj-lt"/>
              <a:buAutoNum type="arabicPeriod"/>
            </a:pPr>
            <a:r>
              <a:rPr lang="en-US" sz="1800" dirty="0" smtClean="0"/>
              <a:t>A </a:t>
            </a:r>
            <a:r>
              <a:rPr lang="en-US" sz="1800" dirty="0"/>
              <a:t>leader should clarify team goals, assist team members acquiring new skills, and set the tone of focusing on issues and not individuals.</a:t>
            </a:r>
          </a:p>
          <a:p>
            <a:pPr marL="857250" lvl="1" indent="-457200">
              <a:buFont typeface="+mj-lt"/>
              <a:buAutoNum type="arabicPeriod"/>
            </a:pPr>
            <a:r>
              <a:rPr lang="en-US" sz="1800" dirty="0" smtClean="0"/>
              <a:t>Builds </a:t>
            </a:r>
            <a:r>
              <a:rPr lang="en-US" sz="1800" dirty="0"/>
              <a:t>on stage three and ensures that the right people with the right talents are in the right positions.   </a:t>
            </a:r>
            <a:endParaRPr lang="en-US" dirty="0"/>
          </a:p>
        </p:txBody>
      </p:sp>
    </p:spTree>
    <p:extLst>
      <p:ext uri="{BB962C8B-B14F-4D97-AF65-F5344CB8AC3E}">
        <p14:creationId xmlns:p14="http://schemas.microsoft.com/office/powerpoint/2010/main" val="3677007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Smarter Leaders /</a:t>
            </a:r>
            <a:br>
              <a:rPr lang="en-US" dirty="0" smtClean="0"/>
            </a:br>
            <a:r>
              <a:rPr lang="en-US" dirty="0" smtClean="0"/>
              <a:t>Smarter Teams</a:t>
            </a:r>
            <a:endParaRPr lang="en-US" dirty="0"/>
          </a:p>
        </p:txBody>
      </p:sp>
      <p:sp>
        <p:nvSpPr>
          <p:cNvPr id="3" name="Content Placeholder 2"/>
          <p:cNvSpPr>
            <a:spLocks noGrp="1"/>
          </p:cNvSpPr>
          <p:nvPr>
            <p:ph idx="1"/>
          </p:nvPr>
        </p:nvSpPr>
        <p:spPr/>
        <p:txBody>
          <a:bodyPr/>
          <a:lstStyle/>
          <a:p>
            <a:r>
              <a:rPr lang="en-US" dirty="0" smtClean="0"/>
              <a:t>Foster an atmosphere of mutual learning</a:t>
            </a:r>
          </a:p>
          <a:p>
            <a:pPr lvl="1"/>
            <a:r>
              <a:rPr lang="en-US" sz="2000" dirty="0"/>
              <a:t>“I have information; so do others” </a:t>
            </a:r>
          </a:p>
          <a:p>
            <a:pPr lvl="1"/>
            <a:r>
              <a:rPr lang="en-US" sz="2000" dirty="0"/>
              <a:t>“Each of us sees things others don’t” </a:t>
            </a:r>
          </a:p>
          <a:p>
            <a:pPr lvl="1"/>
            <a:r>
              <a:rPr lang="en-US" sz="2000" dirty="0"/>
              <a:t>“Differences are opportunities for learning” </a:t>
            </a:r>
          </a:p>
          <a:p>
            <a:pPr lvl="1"/>
            <a:r>
              <a:rPr lang="en-US" sz="2000" dirty="0"/>
              <a:t>“People may disagree with me and still have pure motives” </a:t>
            </a:r>
          </a:p>
          <a:p>
            <a:pPr lvl="1"/>
            <a:r>
              <a:rPr lang="en-US" sz="2000" dirty="0"/>
              <a:t> “I may be contributing to the problem”</a:t>
            </a:r>
          </a:p>
          <a:p>
            <a:endParaRPr lang="en-US" dirty="0"/>
          </a:p>
        </p:txBody>
      </p:sp>
    </p:spTree>
    <p:extLst>
      <p:ext uri="{BB962C8B-B14F-4D97-AF65-F5344CB8AC3E}">
        <p14:creationId xmlns:p14="http://schemas.microsoft.com/office/powerpoint/2010/main" val="420699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of teams</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r>
              <a:rPr lang="en-US" dirty="0" smtClean="0"/>
              <a:t>Common approaches successful teams use:</a:t>
            </a:r>
          </a:p>
          <a:p>
            <a:pPr lvl="1">
              <a:spcBef>
                <a:spcPts val="0"/>
              </a:spcBef>
              <a:buFont typeface="Calibri"/>
              <a:buChar char="•"/>
            </a:pPr>
            <a:r>
              <a:rPr lang="en-US" sz="2000" dirty="0">
                <a:latin typeface="Calibri"/>
                <a:ea typeface="Calibri"/>
                <a:cs typeface="Times New Roman"/>
              </a:rPr>
              <a:t>Establish urgency, demanding performance standards and direction.</a:t>
            </a:r>
          </a:p>
          <a:p>
            <a:pPr lvl="1">
              <a:spcBef>
                <a:spcPts val="0"/>
              </a:spcBef>
              <a:buFont typeface="Calibri"/>
              <a:buChar char="•"/>
            </a:pPr>
            <a:r>
              <a:rPr lang="en-US" sz="2000" dirty="0">
                <a:latin typeface="Calibri"/>
                <a:ea typeface="Calibri"/>
                <a:cs typeface="Times New Roman"/>
              </a:rPr>
              <a:t>Members are selected for skills not personality.</a:t>
            </a:r>
          </a:p>
          <a:p>
            <a:pPr lvl="1">
              <a:spcBef>
                <a:spcPts val="0"/>
              </a:spcBef>
              <a:buFont typeface="Calibri"/>
              <a:buChar char="•"/>
            </a:pPr>
            <a:r>
              <a:rPr lang="en-US" sz="2000" dirty="0">
                <a:latin typeface="Calibri"/>
                <a:ea typeface="Calibri"/>
                <a:cs typeface="Times New Roman"/>
              </a:rPr>
              <a:t>Team first meetings set the tone for the team so particular care is used at this formative stage.</a:t>
            </a:r>
          </a:p>
          <a:p>
            <a:pPr lvl="1">
              <a:spcBef>
                <a:spcPts val="0"/>
              </a:spcBef>
              <a:buFont typeface="Calibri"/>
              <a:buChar char="•"/>
            </a:pPr>
            <a:r>
              <a:rPr lang="en-US" sz="2000" dirty="0">
                <a:latin typeface="Calibri"/>
                <a:ea typeface="Calibri"/>
                <a:cs typeface="Times New Roman"/>
              </a:rPr>
              <a:t>Rules of behavior are established.  Some of these are mentioned in the articles above- fact base language, encouraging healthy debate, everyone is on time. </a:t>
            </a:r>
          </a:p>
          <a:p>
            <a:pPr lvl="1">
              <a:spcBef>
                <a:spcPts val="0"/>
              </a:spcBef>
              <a:buFont typeface="Calibri"/>
              <a:buChar char="•"/>
            </a:pPr>
            <a:r>
              <a:rPr lang="en-US" sz="2000" dirty="0">
                <a:latin typeface="Calibri"/>
                <a:ea typeface="Calibri"/>
                <a:cs typeface="Times New Roman"/>
              </a:rPr>
              <a:t>Quick wins are established to help gel the team.</a:t>
            </a:r>
          </a:p>
          <a:p>
            <a:pPr lvl="1">
              <a:spcBef>
                <a:spcPts val="0"/>
              </a:spcBef>
              <a:buFont typeface="Calibri"/>
              <a:buChar char="•"/>
            </a:pPr>
            <a:r>
              <a:rPr lang="en-US" sz="2000" dirty="0">
                <a:latin typeface="Calibri"/>
                <a:ea typeface="Calibri"/>
                <a:cs typeface="Times New Roman"/>
              </a:rPr>
              <a:t>Group is challenged on a regular basis with new ideas and </a:t>
            </a:r>
            <a:r>
              <a:rPr lang="en-US" sz="2000" dirty="0" smtClean="0">
                <a:latin typeface="Calibri"/>
                <a:ea typeface="Calibri"/>
                <a:cs typeface="Times New Roman"/>
              </a:rPr>
              <a:t>facts.</a:t>
            </a:r>
          </a:p>
          <a:p>
            <a:pPr lvl="1">
              <a:spcBef>
                <a:spcPts val="0"/>
              </a:spcBef>
              <a:buFont typeface="Calibri"/>
              <a:buChar char="•"/>
            </a:pPr>
            <a:r>
              <a:rPr lang="en-US" sz="2000" dirty="0" smtClean="0">
                <a:latin typeface="Calibri"/>
                <a:ea typeface="Calibri"/>
                <a:cs typeface="Times New Roman"/>
              </a:rPr>
              <a:t>The </a:t>
            </a:r>
            <a:r>
              <a:rPr lang="en-US" sz="2000" dirty="0">
                <a:latin typeface="Calibri"/>
                <a:ea typeface="Calibri"/>
                <a:cs typeface="Times New Roman"/>
              </a:rPr>
              <a:t>power of recognition and reward is used to reinforce correct behavior </a:t>
            </a:r>
            <a:endParaRPr lang="en-US" sz="2000" dirty="0"/>
          </a:p>
        </p:txBody>
      </p:sp>
    </p:spTree>
    <p:extLst>
      <p:ext uri="{BB962C8B-B14F-4D97-AF65-F5344CB8AC3E}">
        <p14:creationId xmlns:p14="http://schemas.microsoft.com/office/powerpoint/2010/main" val="1148789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t>Exercise #1</a:t>
            </a:r>
            <a:endParaRPr lang="en-US" dirty="0"/>
          </a:p>
        </p:txBody>
      </p:sp>
      <p:sp>
        <p:nvSpPr>
          <p:cNvPr id="3" name="Content Placeholder 2"/>
          <p:cNvSpPr>
            <a:spLocks noGrp="1"/>
          </p:cNvSpPr>
          <p:nvPr>
            <p:ph idx="1"/>
          </p:nvPr>
        </p:nvSpPr>
        <p:spPr>
          <a:xfrm>
            <a:off x="0" y="1219200"/>
            <a:ext cx="9144000" cy="5638800"/>
          </a:xfrm>
        </p:spPr>
        <p:txBody>
          <a:bodyPr>
            <a:noAutofit/>
          </a:bodyPr>
          <a:lstStyle/>
          <a:p>
            <a:pPr marL="0" indent="0">
              <a:buNone/>
            </a:pPr>
            <a:r>
              <a:rPr lang="en-US" sz="1600" dirty="0" smtClean="0"/>
              <a:t>Objective: </a:t>
            </a:r>
            <a:r>
              <a:rPr lang="en-US" sz="1400" dirty="0"/>
              <a:t>Use this </a:t>
            </a:r>
            <a:r>
              <a:rPr lang="en-US" sz="1400" dirty="0" smtClean="0"/>
              <a:t>assessment </a:t>
            </a:r>
            <a:r>
              <a:rPr lang="en-US" sz="1400" dirty="0"/>
              <a:t>to test the dysfunction of a team you are on or leading</a:t>
            </a:r>
            <a:r>
              <a:rPr lang="en-US" sz="1400" dirty="0" smtClean="0"/>
              <a:t>.</a:t>
            </a:r>
          </a:p>
          <a:p>
            <a:pPr marL="0" indent="0">
              <a:buNone/>
            </a:pPr>
            <a:r>
              <a:rPr lang="en-US" sz="1400" dirty="0"/>
              <a:t/>
            </a:r>
            <a:br>
              <a:rPr lang="en-US" sz="1400" dirty="0"/>
            </a:br>
            <a:r>
              <a:rPr lang="en-US" sz="1600" dirty="0" smtClean="0"/>
              <a:t>Have </a:t>
            </a:r>
            <a:r>
              <a:rPr lang="en-US" sz="1600" dirty="0"/>
              <a:t>each member grade each statement. If the answer is, “as a general rule,” give three points, “occasionally,” two points and “infrequently,” one point.</a:t>
            </a:r>
          </a:p>
          <a:p>
            <a:pPr>
              <a:buFont typeface="+mj-lt"/>
              <a:buAutoNum type="arabicPeriod"/>
            </a:pPr>
            <a:r>
              <a:rPr lang="en-US" sz="1400" dirty="0"/>
              <a:t>Team members talk about ideas without abandon or reservation.</a:t>
            </a:r>
          </a:p>
          <a:p>
            <a:pPr>
              <a:buFont typeface="+mj-lt"/>
              <a:buAutoNum type="arabicPeriod"/>
            </a:pPr>
            <a:r>
              <a:rPr lang="en-US" sz="1400" dirty="0"/>
              <a:t>Team members point out each other’s shortcomings or problems.</a:t>
            </a:r>
          </a:p>
          <a:p>
            <a:pPr>
              <a:buFont typeface="+mj-lt"/>
              <a:buAutoNum type="arabicPeriod"/>
            </a:pPr>
            <a:r>
              <a:rPr lang="en-US" sz="1400" dirty="0"/>
              <a:t>Team members understand each person’s task and know how that task adds to the team’s work.</a:t>
            </a:r>
          </a:p>
          <a:p>
            <a:pPr>
              <a:buFont typeface="+mj-lt"/>
              <a:buAutoNum type="arabicPeriod"/>
            </a:pPr>
            <a:r>
              <a:rPr lang="en-US" sz="1400" dirty="0"/>
              <a:t>Team members sincerely say they are sorry when they offend each other or inadvertently undercut the team’s work.</a:t>
            </a:r>
          </a:p>
          <a:p>
            <a:pPr>
              <a:buFont typeface="+mj-lt"/>
              <a:buAutoNum type="arabicPeriod"/>
            </a:pPr>
            <a:r>
              <a:rPr lang="en-US" sz="1400" dirty="0"/>
              <a:t>Team members give things up to forward the goals of the team, even power, personnel, money or perks.</a:t>
            </a:r>
          </a:p>
          <a:p>
            <a:pPr>
              <a:buFont typeface="+mj-lt"/>
              <a:buAutoNum type="arabicPeriod"/>
            </a:pPr>
            <a:r>
              <a:rPr lang="en-US" sz="1400" dirty="0"/>
              <a:t>Team members freely admit when they have made an error or when they have a weak skill.</a:t>
            </a:r>
          </a:p>
          <a:p>
            <a:pPr>
              <a:buFont typeface="+mj-lt"/>
              <a:buAutoNum type="arabicPeriod"/>
            </a:pPr>
            <a:r>
              <a:rPr lang="en-US" sz="1400" dirty="0"/>
              <a:t>Team meetings are interesting, not dull.</a:t>
            </a:r>
          </a:p>
          <a:p>
            <a:pPr>
              <a:buFont typeface="+mj-lt"/>
              <a:buAutoNum type="arabicPeriod"/>
            </a:pPr>
            <a:r>
              <a:rPr lang="en-US" sz="1400" dirty="0"/>
              <a:t>After each meeting, team members are sure that they’ve reached agreement, even after debate, and that everyone has signed on to the mission.</a:t>
            </a:r>
          </a:p>
          <a:p>
            <a:pPr>
              <a:buFont typeface="+mj-lt"/>
              <a:buAutoNum type="arabicPeriod"/>
            </a:pPr>
            <a:r>
              <a:rPr lang="en-US" sz="1400" dirty="0"/>
              <a:t>If the team does not attain its objectives, morale suffers.</a:t>
            </a:r>
          </a:p>
          <a:p>
            <a:pPr>
              <a:buFont typeface="+mj-lt"/>
              <a:buAutoNum type="arabicPeriod"/>
            </a:pPr>
            <a:r>
              <a:rPr lang="en-US" sz="1400" dirty="0"/>
              <a:t>Team meetings tackle critical issues, even if they are difficult to discuss.</a:t>
            </a:r>
          </a:p>
          <a:p>
            <a:pPr>
              <a:buFont typeface="+mj-lt"/>
              <a:buAutoNum type="arabicPeriod"/>
            </a:pPr>
            <a:r>
              <a:rPr lang="en-US" sz="1400" dirty="0"/>
              <a:t>Team members worry about disappointing their teammates.</a:t>
            </a:r>
          </a:p>
          <a:p>
            <a:pPr>
              <a:buFont typeface="+mj-lt"/>
              <a:buAutoNum type="arabicPeriod"/>
            </a:pPr>
            <a:r>
              <a:rPr lang="en-US" sz="1400" dirty="0"/>
              <a:t>Team members are aware of each other’s home lives and talk about them easily.</a:t>
            </a:r>
          </a:p>
          <a:p>
            <a:pPr>
              <a:buFont typeface="+mj-lt"/>
              <a:buAutoNum type="arabicPeriod"/>
            </a:pPr>
            <a:r>
              <a:rPr lang="en-US" sz="1400" dirty="0"/>
              <a:t>Team members wrap up their conversations with firm decisions and actionable tasks to perform.</a:t>
            </a:r>
          </a:p>
          <a:p>
            <a:pPr>
              <a:buFont typeface="+mj-lt"/>
              <a:buAutoNum type="arabicPeriod"/>
            </a:pPr>
            <a:r>
              <a:rPr lang="en-US" sz="1400" dirty="0"/>
              <a:t>Team members question and argue with each other to determine tactics and blueprints.</a:t>
            </a:r>
          </a:p>
          <a:p>
            <a:pPr>
              <a:buFont typeface="+mj-lt"/>
              <a:buAutoNum type="arabicPeriod"/>
            </a:pPr>
            <a:r>
              <a:rPr lang="en-US" sz="1400" dirty="0"/>
              <a:t>Team members freely praise each other, but demur about claiming individual credit.</a:t>
            </a:r>
          </a:p>
        </p:txBody>
      </p:sp>
    </p:spTree>
    <p:extLst>
      <p:ext uri="{BB962C8B-B14F-4D97-AF65-F5344CB8AC3E}">
        <p14:creationId xmlns:p14="http://schemas.microsoft.com/office/powerpoint/2010/main" val="3915291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2700</TotalTime>
  <Words>564</Words>
  <Application>Microsoft Office PowerPoint</Application>
  <PresentationFormat>On-screen Show (4:3)</PresentationFormat>
  <Paragraphs>86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Executive</vt:lpstr>
      <vt:lpstr>Groups and Teams</vt:lpstr>
      <vt:lpstr>What is a Team</vt:lpstr>
      <vt:lpstr>Importance of Teams</vt:lpstr>
      <vt:lpstr>Five Dysfunctions of a Team</vt:lpstr>
      <vt:lpstr>Great Business Teams</vt:lpstr>
      <vt:lpstr>Leading High Performance Team</vt:lpstr>
      <vt:lpstr>Smarter Leaders / Smarter Teams</vt:lpstr>
      <vt:lpstr>Discipline of teams</vt:lpstr>
      <vt:lpstr>Exercise #1</vt:lpstr>
      <vt:lpstr>Exercise #2</vt:lpstr>
    </vt:vector>
  </TitlesOfParts>
  <Company>Eaton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Collins, John W</dc:creator>
  <cp:lastModifiedBy>Collins, John W</cp:lastModifiedBy>
  <cp:revision>30</cp:revision>
  <dcterms:created xsi:type="dcterms:W3CDTF">2013-10-25T01:59:57Z</dcterms:created>
  <dcterms:modified xsi:type="dcterms:W3CDTF">2013-12-08T04:25:52Z</dcterms:modified>
</cp:coreProperties>
</file>