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1" r:id="rId3"/>
    <p:sldId id="258" r:id="rId4"/>
    <p:sldId id="272" r:id="rId5"/>
    <p:sldId id="257" r:id="rId6"/>
    <p:sldId id="276" r:id="rId7"/>
    <p:sldId id="273" r:id="rId8"/>
    <p:sldId id="274" r:id="rId9"/>
    <p:sldId id="269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87" autoAdjust="0"/>
    <p:restoredTop sz="94652" autoAdjust="0"/>
  </p:normalViewPr>
  <p:slideViewPr>
    <p:cSldViewPr>
      <p:cViewPr varScale="1">
        <p:scale>
          <a:sx n="50" d="100"/>
          <a:sy n="50" d="100"/>
        </p:scale>
        <p:origin x="-108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0273DE1-1170-4F44-B4A6-4FF72526DC13}" type="datetimeFigureOut">
              <a:rPr lang="en-US" smtClean="0"/>
              <a:t>12/8/2013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CFF3579-529A-45AF-9E1A-914F34D33DC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133599"/>
          </a:xfrm>
        </p:spPr>
        <p:txBody>
          <a:bodyPr/>
          <a:lstStyle/>
          <a:p>
            <a:r>
              <a:rPr lang="en-US" dirty="0" smtClean="0"/>
              <a:t>Managing 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Collins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0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Objective: Highlight the fact that there is no such thing as over </a:t>
            </a:r>
            <a:r>
              <a:rPr lang="en-US" dirty="0" smtClean="0"/>
              <a:t>communication </a:t>
            </a:r>
            <a:r>
              <a:rPr lang="en-US" dirty="0"/>
              <a:t>during a change event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Discuss </a:t>
            </a:r>
            <a:r>
              <a:rPr lang="en-US" dirty="0"/>
              <a:t>with the team about the importance of communicating during a change.   Have each individual write down </a:t>
            </a:r>
          </a:p>
          <a:p>
            <a:pPr lvl="1"/>
            <a:r>
              <a:rPr lang="en-US" sz="1800" dirty="0"/>
              <a:t>5 reasons why communication is important</a:t>
            </a:r>
          </a:p>
          <a:p>
            <a:pPr lvl="1"/>
            <a:r>
              <a:rPr lang="en-US" sz="1800" dirty="0"/>
              <a:t>5 effective methods that could be used to communicate change</a:t>
            </a:r>
          </a:p>
          <a:p>
            <a:pPr lvl="1"/>
            <a:r>
              <a:rPr lang="en-US" sz="1800" dirty="0"/>
              <a:t>5 factors that could cause employees to resist change</a:t>
            </a:r>
          </a:p>
          <a:p>
            <a:pPr lvl="1"/>
            <a:r>
              <a:rPr lang="en-US" sz="1800" dirty="0"/>
              <a:t>1 time they were involved in a change that did not go </a:t>
            </a:r>
            <a:r>
              <a:rPr lang="en-US" sz="1800" dirty="0" smtClean="0"/>
              <a:t>well</a:t>
            </a:r>
          </a:p>
          <a:p>
            <a:pPr lvl="1"/>
            <a:endParaRPr lang="en-US" dirty="0"/>
          </a:p>
          <a:p>
            <a:r>
              <a:rPr lang="en-US" dirty="0"/>
              <a:t>Have each team member discuss and share their answers with the group.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93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1600200"/>
          </a:xfrm>
        </p:spPr>
        <p:txBody>
          <a:bodyPr/>
          <a:lstStyle/>
          <a:p>
            <a:r>
              <a:rPr lang="en-US" sz="5200" dirty="0" smtClean="0"/>
              <a:t>What is Managing Change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Managing Change or Change Management is successfully guiding an organization, or team through a transformation of culture, work process, or ideals.</a:t>
            </a:r>
          </a:p>
          <a:p>
            <a:endParaRPr lang="en-US" dirty="0"/>
          </a:p>
          <a:p>
            <a:r>
              <a:rPr lang="en-US" dirty="0" smtClean="0"/>
              <a:t>Tools and techniques navigate the people side of the transformation</a:t>
            </a:r>
          </a:p>
          <a:p>
            <a:endParaRPr lang="en-US" dirty="0"/>
          </a:p>
          <a:p>
            <a:r>
              <a:rPr lang="en-US" dirty="0" smtClean="0"/>
              <a:t>The need for change </a:t>
            </a:r>
            <a:r>
              <a:rPr lang="en-US" dirty="0"/>
              <a:t>can be in response to an opportunity or threat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Importance of Change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All teams and organizations need to adapt to shifts in customer base or their markets.</a:t>
            </a:r>
          </a:p>
          <a:p>
            <a:endParaRPr lang="en-US" dirty="0"/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Dell and the PC business</a:t>
            </a:r>
          </a:p>
          <a:p>
            <a:pPr lvl="1"/>
            <a:r>
              <a:rPr lang="en-US" dirty="0" smtClean="0"/>
              <a:t>Digital photography to Kodak</a:t>
            </a:r>
          </a:p>
          <a:p>
            <a:pPr lvl="1"/>
            <a:r>
              <a:rPr lang="en-US" dirty="0" smtClean="0"/>
              <a:t>Amazon to retail book sellers</a:t>
            </a:r>
          </a:p>
          <a:p>
            <a:pPr lvl="1"/>
            <a:r>
              <a:rPr lang="en-US" dirty="0" smtClean="0"/>
              <a:t>Apple to retail record stores.</a:t>
            </a:r>
          </a:p>
          <a:p>
            <a:endParaRPr lang="en-US" dirty="0" smtClean="0"/>
          </a:p>
          <a:p>
            <a:r>
              <a:rPr lang="en-US" dirty="0" smtClean="0"/>
              <a:t>Over reliance on practices, products, etc. that made companies successful in the past can cause them to fail in the future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7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00966"/>
          </a:xfrm>
        </p:spPr>
        <p:txBody>
          <a:bodyPr/>
          <a:lstStyle/>
          <a:p>
            <a:r>
              <a:rPr lang="en-US" dirty="0" smtClean="0"/>
              <a:t>Change Management Excellence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33400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US" dirty="0" smtClean="0"/>
              <a:t>4 Forms of intelligence</a:t>
            </a:r>
          </a:p>
          <a:p>
            <a:pPr marL="800100" lvl="1">
              <a:buFont typeface="+mj-lt"/>
              <a:buAutoNum type="arabicPeriod"/>
            </a:pPr>
            <a:r>
              <a:rPr lang="en-US" sz="1800" dirty="0" smtClean="0"/>
              <a:t>Business intelligence has three critical skills</a:t>
            </a:r>
          </a:p>
          <a:p>
            <a:pPr marL="800100" lvl="1">
              <a:buFont typeface="+mj-lt"/>
              <a:buAutoNum type="arabicPeriod"/>
            </a:pPr>
            <a:r>
              <a:rPr lang="en-US" sz="1800" dirty="0" smtClean="0"/>
              <a:t>Political intelligence is about influencing others</a:t>
            </a:r>
          </a:p>
          <a:p>
            <a:pPr marL="800100" lvl="1">
              <a:buFont typeface="+mj-lt"/>
              <a:buAutoNum type="arabicPeriod"/>
            </a:pPr>
            <a:r>
              <a:rPr lang="en-US" sz="1800" dirty="0" smtClean="0"/>
              <a:t>Emotional is realizing how your feelings and others’ feelings affect organizational change</a:t>
            </a:r>
          </a:p>
          <a:p>
            <a:pPr marL="800100" lvl="1">
              <a:buFont typeface="+mj-lt"/>
              <a:buAutoNum type="arabicPeriod"/>
            </a:pPr>
            <a:r>
              <a:rPr lang="en-US" sz="1800" dirty="0" smtClean="0"/>
              <a:t>Spiritual intelligence is based on a strong value system and openness to ideas</a:t>
            </a:r>
          </a:p>
          <a:p>
            <a:pPr marL="57150" indent="0">
              <a:buNone/>
            </a:pPr>
            <a:endParaRPr lang="en-US" sz="1000" dirty="0"/>
          </a:p>
          <a:p>
            <a:pPr marL="57150" indent="0">
              <a:buNone/>
            </a:pPr>
            <a:r>
              <a:rPr lang="en-US" dirty="0" smtClean="0"/>
              <a:t>4 Stages for managing a change initiative</a:t>
            </a:r>
          </a:p>
          <a:p>
            <a:pPr marL="803275" lvl="1" indent="-230188">
              <a:buFont typeface="+mj-lt"/>
              <a:buAutoNum type="arabicPeriod"/>
            </a:pPr>
            <a:r>
              <a:rPr lang="en-US" sz="1800" dirty="0" smtClean="0"/>
              <a:t> </a:t>
            </a:r>
            <a:r>
              <a:rPr lang="en-US" sz="1800" dirty="0"/>
              <a:t>“Set up” – Prepare others for the reality that change is going to come, spell out how they will be affected.</a:t>
            </a:r>
          </a:p>
          <a:p>
            <a:pPr marL="803275" lvl="1" indent="-230188">
              <a:buFont typeface="+mj-lt"/>
              <a:buAutoNum type="arabicPeriod"/>
            </a:pPr>
            <a:r>
              <a:rPr lang="en-US" sz="1800" dirty="0"/>
              <a:t>“Kick off” – Meet with the task force or the leaders of the change initiative.</a:t>
            </a:r>
          </a:p>
          <a:p>
            <a:pPr marL="803275" lvl="1" indent="-230188">
              <a:buFont typeface="+mj-lt"/>
              <a:buAutoNum type="arabicPeriod"/>
            </a:pPr>
            <a:r>
              <a:rPr lang="en-US" sz="1800" dirty="0"/>
              <a:t>“Delivery” – Encourage others to step into their new responsibilities. Monitor your organization’s progress.</a:t>
            </a:r>
          </a:p>
          <a:p>
            <a:pPr marL="803275" lvl="1" indent="-230188">
              <a:buFont typeface="+mj-lt"/>
              <a:buAutoNum type="arabicPeriod"/>
            </a:pPr>
            <a:r>
              <a:rPr lang="en-US" sz="1800" dirty="0"/>
              <a:t>“Review” – Reconsider what you would do differently next time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9899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Change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u="sng" dirty="0" smtClean="0"/>
              <a:t>8 Steps to failure</a:t>
            </a:r>
            <a:endParaRPr lang="en-US" u="sng" dirty="0"/>
          </a:p>
          <a:p>
            <a:pPr>
              <a:buFont typeface="+mj-lt"/>
              <a:buAutoNum type="arabicPeriod"/>
            </a:pPr>
            <a:r>
              <a:rPr lang="en-US" sz="1800" dirty="0" smtClean="0"/>
              <a:t>Allowing too much complacency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Failing to create sufficiently powerful coalition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Underestimate the power of vision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Under communicate the vision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Permitting obstacles to block the vision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Failing to create quick wins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Declaring victory too soon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Neglecting to anchor the change in the corporate culture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 smtClean="0"/>
              <a:t>8 Steps to success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Establish a sense of urgency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Create the guiding coalition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Develop a vision and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Communicate the change vision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Empowering employees for broad based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Generating quick wins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Consolidating gains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Anchoring new approach in the culture</a:t>
            </a:r>
          </a:p>
          <a:p>
            <a:pPr marL="457200" indent="-457200">
              <a:buFont typeface="+mj-lt"/>
              <a:buAutoNum type="arabicPeriod"/>
            </a:pPr>
            <a:endParaRPr lang="en-US" sz="1600" dirty="0" smtClean="0"/>
          </a:p>
          <a:p>
            <a:pPr marL="457200" indent="-457200">
              <a:buFont typeface="+mj-lt"/>
              <a:buAutoNum type="arabicPeriod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039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Six primary obstacles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 cannot be engaged if I am overwhelmed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 cannot be engaged if I do not get it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 cannot be engaged if I am scared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 cannot be engaged if I do not get the big picture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 cannot be engaged if it is not mine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I cannot be engaged if my leaders do not face </a:t>
            </a:r>
            <a:r>
              <a:rPr lang="en-US" dirty="0" smtClean="0"/>
              <a:t>reality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57150" indent="0">
              <a:buNone/>
            </a:pPr>
            <a:r>
              <a:rPr lang="en-US" dirty="0" smtClean="0"/>
              <a:t>Six tactics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Connect through images and stories.  Use infographics and murals to help communicate the big picture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Create pictures together.  Team members help to create the visuals that will be used to describe the need for change.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Believe in the leaders.   Have frank conversations about people’s opinions, attitudes, and beliefs. </a:t>
            </a:r>
            <a:r>
              <a:rPr lang="en-US" dirty="0" smtClean="0"/>
              <a:t>Own </a:t>
            </a:r>
            <a:r>
              <a:rPr lang="en-US" dirty="0"/>
              <a:t>the solutions.   Allow small groups of employees personalize the issues at hand.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Play the entire game.  Employees want their voices heard; they want to express themselves and know their suggestions matter.  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/>
              <a:t>Practice before performing.   Allow employees to experiment and try new ways of doing things without fear of being penalized if they make </a:t>
            </a:r>
            <a:r>
              <a:rPr lang="en-US" dirty="0" smtClean="0"/>
              <a:t>mistakes.</a:t>
            </a:r>
            <a:endParaRPr lang="en-US" dirty="0"/>
          </a:p>
          <a:p>
            <a:pPr marL="1314450" lvl="2" indent="-342900">
              <a:buFont typeface="+mj-lt"/>
              <a:buAutoNum type="arabicPeriod"/>
            </a:pPr>
            <a:endParaRPr lang="en-US" dirty="0"/>
          </a:p>
          <a:p>
            <a:pPr marL="1257300" lvl="2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0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Tipping Point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1995488"/>
            <a:ext cx="6296025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604962"/>
            <a:ext cx="1382576" cy="98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87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Employees Resist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pPr marL="228600" indent="-228600"/>
            <a:r>
              <a:rPr lang="en-US" dirty="0" smtClean="0"/>
              <a:t>Three dimensions or compacts must be revised</a:t>
            </a:r>
          </a:p>
          <a:p>
            <a:pPr lvl="1"/>
            <a:r>
              <a:rPr lang="en-US" sz="1800" dirty="0"/>
              <a:t>Formal dimension which includes position descriptions and job requirements. </a:t>
            </a:r>
            <a:endParaRPr lang="en-US" sz="1800" dirty="0" smtClean="0"/>
          </a:p>
          <a:p>
            <a:pPr lvl="1"/>
            <a:r>
              <a:rPr lang="en-US" sz="1800" dirty="0" smtClean="0"/>
              <a:t>Psychological </a:t>
            </a:r>
            <a:r>
              <a:rPr lang="en-US" sz="1800" dirty="0"/>
              <a:t>dimension is where trust and respect are built.   </a:t>
            </a:r>
            <a:r>
              <a:rPr lang="en-US" sz="1800" dirty="0" smtClean="0"/>
              <a:t>Motivation to go the extra mile.</a:t>
            </a:r>
            <a:endParaRPr lang="en-US" sz="1800" dirty="0"/>
          </a:p>
          <a:p>
            <a:pPr lvl="1"/>
            <a:r>
              <a:rPr lang="en-US" sz="1800" dirty="0"/>
              <a:t>Social dimension weighs the employees values and personal ethics against the company’s.   </a:t>
            </a:r>
            <a:endParaRPr lang="en-US" sz="1800" dirty="0" smtClean="0"/>
          </a:p>
          <a:p>
            <a:r>
              <a:rPr lang="en-US" dirty="0"/>
              <a:t>Revising these personal compacts is done in three phases.</a:t>
            </a:r>
          </a:p>
          <a:p>
            <a:pPr lvl="1"/>
            <a:r>
              <a:rPr lang="en-US" sz="1800" dirty="0"/>
              <a:t>Leaders highlight the need for change and establish the context for revising the compacts.</a:t>
            </a:r>
          </a:p>
          <a:p>
            <a:pPr lvl="1"/>
            <a:r>
              <a:rPr lang="en-US" sz="1800" dirty="0"/>
              <a:t>Start process where the employees revise and buy into the compact revisions.</a:t>
            </a:r>
          </a:p>
          <a:p>
            <a:pPr lvl="1"/>
            <a:r>
              <a:rPr lang="en-US" sz="1800" dirty="0"/>
              <a:t>Lock in commitments with new formal and informal rules.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770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0458"/>
            <a:ext cx="8458200" cy="5257800"/>
          </a:xfrm>
        </p:spPr>
        <p:txBody>
          <a:bodyPr>
            <a:normAutofit fontScale="32500" lnSpcReduction="20000"/>
          </a:bodyPr>
          <a:lstStyle/>
          <a:p>
            <a:pPr marL="114300" lvl="1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6200" dirty="0"/>
              <a:t>Objective: Perform a series of </a:t>
            </a:r>
            <a:r>
              <a:rPr lang="en-US" sz="6200" dirty="0" smtClean="0"/>
              <a:t>exercises </a:t>
            </a:r>
            <a:r>
              <a:rPr lang="en-US" sz="6200" dirty="0"/>
              <a:t>to build upon the least understood of culture intelligence, the spiritual dimension</a:t>
            </a:r>
            <a:r>
              <a:rPr lang="en-US" sz="5500" dirty="0"/>
              <a:t/>
            </a:r>
            <a:br>
              <a:rPr lang="en-US" sz="5500" dirty="0"/>
            </a:br>
            <a:endParaRPr lang="en-US" sz="5000" dirty="0">
              <a:latin typeface="Calibri"/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6200" dirty="0" smtClean="0">
                <a:latin typeface="Calibri"/>
                <a:ea typeface="Calibri"/>
                <a:cs typeface="Times New Roman"/>
              </a:rPr>
              <a:t>Perform </a:t>
            </a:r>
            <a:r>
              <a:rPr lang="en-US" sz="6200" dirty="0">
                <a:latin typeface="Calibri"/>
                <a:ea typeface="Calibri"/>
                <a:cs typeface="Times New Roman"/>
              </a:rPr>
              <a:t>these actions as a way to build spiritual intelligence.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6200" dirty="0">
                <a:latin typeface="Calibri"/>
                <a:ea typeface="Calibri"/>
                <a:cs typeface="Times New Roman"/>
              </a:rPr>
              <a:t>Pick a relationship you want to improve. Apply your spiritual nature to that goal.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6200" dirty="0">
                <a:latin typeface="Calibri"/>
                <a:ea typeface="Calibri"/>
                <a:cs typeface="Times New Roman"/>
              </a:rPr>
              <a:t>Find people you feel uncomfortable with; engage them in conversation.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6200" dirty="0">
                <a:latin typeface="Calibri"/>
                <a:ea typeface="Calibri"/>
                <a:cs typeface="Times New Roman"/>
              </a:rPr>
              <a:t>Ask your family and friends for honest feedback on your strengths and weaknesses.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6200" dirty="0">
                <a:latin typeface="Calibri"/>
                <a:ea typeface="Calibri"/>
                <a:cs typeface="Times New Roman"/>
              </a:rPr>
              <a:t>Create a description of yourself  that portrays who you really are. Keep it. Refer to it regularly.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6200" dirty="0">
                <a:latin typeface="Calibri"/>
                <a:ea typeface="Calibri"/>
                <a:cs typeface="Times New Roman"/>
              </a:rPr>
              <a:t>Keep a journal of reflections about what’s really important to you.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6200" dirty="0">
                <a:latin typeface="Calibri"/>
                <a:ea typeface="Calibri"/>
                <a:cs typeface="Times New Roman"/>
              </a:rPr>
              <a:t>Name three things to do this month to make you and your loved ones happier.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6200" dirty="0">
                <a:latin typeface="Calibri"/>
                <a:ea typeface="Calibri"/>
                <a:cs typeface="Times New Roman"/>
              </a:rPr>
              <a:t>Create a personal vision for your future state of being, a life plan.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Symbol"/>
              <a:buChar char=""/>
            </a:pPr>
            <a:r>
              <a:rPr lang="en-US" sz="6200" dirty="0">
                <a:latin typeface="Calibri"/>
                <a:ea typeface="Calibri"/>
                <a:cs typeface="Times New Roman"/>
              </a:rPr>
              <a:t>List your organization’s values. How do they translate into employee behavior?</a:t>
            </a:r>
          </a:p>
          <a:p>
            <a:pPr marL="0" indent="0" algn="ctr">
              <a:buNone/>
            </a:pPr>
            <a:endParaRPr lang="en-US" sz="7400" dirty="0"/>
          </a:p>
        </p:txBody>
      </p:sp>
    </p:spTree>
    <p:extLst>
      <p:ext uri="{BB962C8B-B14F-4D97-AF65-F5344CB8AC3E}">
        <p14:creationId xmlns:p14="http://schemas.microsoft.com/office/powerpoint/2010/main" val="3915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2784</TotalTime>
  <Words>734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Managing Change</vt:lpstr>
      <vt:lpstr>What is Managing Change</vt:lpstr>
      <vt:lpstr>Importance of Change Management</vt:lpstr>
      <vt:lpstr>Change Management Excellence</vt:lpstr>
      <vt:lpstr>Leading Change</vt:lpstr>
      <vt:lpstr>Art of Engagement</vt:lpstr>
      <vt:lpstr>Tipping Point Leadership</vt:lpstr>
      <vt:lpstr>Why Employees Resist Change</vt:lpstr>
      <vt:lpstr>Exercise #1</vt:lpstr>
      <vt:lpstr>Exercise #2</vt:lpstr>
    </vt:vector>
  </TitlesOfParts>
  <Company>Eaton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</dc:title>
  <dc:creator>Collins, John W</dc:creator>
  <cp:lastModifiedBy>Collins, John W</cp:lastModifiedBy>
  <cp:revision>37</cp:revision>
  <dcterms:created xsi:type="dcterms:W3CDTF">2013-10-25T01:59:57Z</dcterms:created>
  <dcterms:modified xsi:type="dcterms:W3CDTF">2013-12-08T23:39:25Z</dcterms:modified>
</cp:coreProperties>
</file>