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8" r:id="rId4"/>
    <p:sldId id="272" r:id="rId5"/>
    <p:sldId id="257" r:id="rId6"/>
    <p:sldId id="276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49" autoAdjust="0"/>
    <p:restoredTop sz="94652" autoAdjust="0"/>
  </p:normalViewPr>
  <p:slideViewPr>
    <p:cSldViewPr>
      <p:cViewPr varScale="1">
        <p:scale>
          <a:sx n="53" d="100"/>
          <a:sy n="53" d="100"/>
        </p:scale>
        <p:origin x="-8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133599"/>
          </a:xfrm>
        </p:spPr>
        <p:txBody>
          <a:bodyPr/>
          <a:lstStyle/>
          <a:p>
            <a:r>
              <a:rPr lang="en-US" dirty="0" smtClean="0"/>
              <a:t>Organizational </a:t>
            </a:r>
            <a:br>
              <a:rPr lang="en-US" dirty="0" smtClean="0"/>
            </a:br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Collins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600200"/>
          </a:xfrm>
        </p:spPr>
        <p:txBody>
          <a:bodyPr/>
          <a:lstStyle/>
          <a:p>
            <a:r>
              <a:rPr lang="en-US" sz="5200" dirty="0" smtClean="0"/>
              <a:t>What is Organizational Culture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Defines common beliefs, values, and behaviors of a group.</a:t>
            </a:r>
          </a:p>
          <a:p>
            <a:endParaRPr lang="en-US" dirty="0"/>
          </a:p>
          <a:p>
            <a:r>
              <a:rPr lang="en-US" dirty="0" smtClean="0"/>
              <a:t>Ground rules / governing norms are what separates these groups from random crowds.</a:t>
            </a:r>
          </a:p>
          <a:p>
            <a:endParaRPr lang="en-US" dirty="0"/>
          </a:p>
          <a:p>
            <a:r>
              <a:rPr lang="en-US" dirty="0" smtClean="0"/>
              <a:t>Organization culture (or aspects of it) can be invisible.   The unwritten rules or ‘just how things are done around here’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Importance of Org. Culture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Awareness of and managing organizational culture helps companies perform consistently and in a predictable way. </a:t>
            </a:r>
          </a:p>
          <a:p>
            <a:endParaRPr lang="en-US" dirty="0"/>
          </a:p>
          <a:p>
            <a:r>
              <a:rPr lang="en-US" dirty="0" smtClean="0"/>
              <a:t>National cultures can help shape organizational culture.   </a:t>
            </a:r>
          </a:p>
          <a:p>
            <a:pPr lvl="1"/>
            <a:r>
              <a:rPr lang="en-US" sz="1800" dirty="0" smtClean="0"/>
              <a:t>Business is conducted by people so understanding both are essential.</a:t>
            </a:r>
          </a:p>
          <a:p>
            <a:endParaRPr lang="en-US" sz="2800" dirty="0"/>
          </a:p>
          <a:p>
            <a:r>
              <a:rPr lang="en-US" dirty="0" smtClean="0"/>
              <a:t>Positive organizational change and can not take place without transforming or modifying organizational culture.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7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0966"/>
          </a:xfrm>
        </p:spPr>
        <p:txBody>
          <a:bodyPr/>
          <a:lstStyle/>
          <a:p>
            <a:r>
              <a:rPr lang="en-US" dirty="0" smtClean="0"/>
              <a:t>Org. Culture and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334000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dirty="0" smtClean="0"/>
              <a:t>4 elements beyond national culture</a:t>
            </a:r>
          </a:p>
          <a:p>
            <a:pPr marL="800100" lvl="1">
              <a:buFont typeface="+mj-lt"/>
              <a:buAutoNum type="arabicPeriod"/>
            </a:pPr>
            <a:r>
              <a:rPr lang="en-US" sz="1800" dirty="0" smtClean="0"/>
              <a:t>Structural  stability</a:t>
            </a:r>
          </a:p>
          <a:p>
            <a:pPr marL="800100" lvl="1">
              <a:buFont typeface="+mj-lt"/>
              <a:buAutoNum type="arabicPeriod"/>
            </a:pPr>
            <a:r>
              <a:rPr lang="en-US" sz="1800" dirty="0" smtClean="0"/>
              <a:t>Depth</a:t>
            </a:r>
          </a:p>
          <a:p>
            <a:pPr marL="800100" lvl="1">
              <a:buFont typeface="+mj-lt"/>
              <a:buAutoNum type="arabicPeriod"/>
            </a:pPr>
            <a:r>
              <a:rPr lang="en-US" sz="1800" dirty="0" smtClean="0"/>
              <a:t>Breadth</a:t>
            </a:r>
          </a:p>
          <a:p>
            <a:pPr marL="800100" lvl="1">
              <a:buFont typeface="+mj-lt"/>
              <a:buAutoNum type="arabicPeriod"/>
            </a:pPr>
            <a:r>
              <a:rPr lang="en-US" sz="1800" dirty="0" smtClean="0"/>
              <a:t>Patterning or integration</a:t>
            </a:r>
          </a:p>
          <a:p>
            <a:pPr marL="57150" indent="0">
              <a:buNone/>
            </a:pPr>
            <a:endParaRPr lang="en-US" sz="1000" dirty="0" smtClean="0"/>
          </a:p>
          <a:p>
            <a:pPr marL="57150" indent="0">
              <a:buNone/>
            </a:pPr>
            <a:endParaRPr lang="en-US" sz="1000" dirty="0"/>
          </a:p>
          <a:p>
            <a:pPr marL="57150" indent="0">
              <a:buNone/>
            </a:pPr>
            <a:r>
              <a:rPr lang="en-US" dirty="0" smtClean="0"/>
              <a:t>5 shared assumptions describe dimensions of culture</a:t>
            </a:r>
          </a:p>
          <a:p>
            <a:pPr marL="803275" lvl="1" indent="-230188">
              <a:buFont typeface="+mj-lt"/>
              <a:buAutoNum type="arabicPeriod"/>
            </a:pPr>
            <a:r>
              <a:rPr lang="en-US" sz="1800" dirty="0" smtClean="0"/>
              <a:t> External Adaptation</a:t>
            </a:r>
          </a:p>
          <a:p>
            <a:pPr marL="803275" lvl="1" indent="-230188">
              <a:buFont typeface="+mj-lt"/>
              <a:buAutoNum type="arabicPeriod"/>
            </a:pPr>
            <a:r>
              <a:rPr lang="en-US" sz="1800" dirty="0" smtClean="0"/>
              <a:t>Internal integration</a:t>
            </a:r>
          </a:p>
          <a:p>
            <a:pPr marL="803275" lvl="1" indent="-230188">
              <a:buFont typeface="+mj-lt"/>
              <a:buAutoNum type="arabicPeriod"/>
            </a:pPr>
            <a:r>
              <a:rPr lang="en-US" sz="1800" dirty="0" smtClean="0"/>
              <a:t>Assumptions about reality and truth</a:t>
            </a:r>
          </a:p>
          <a:p>
            <a:pPr marL="803275" lvl="1" indent="-230188">
              <a:buFont typeface="+mj-lt"/>
              <a:buAutoNum type="arabicPeriod"/>
            </a:pPr>
            <a:r>
              <a:rPr lang="en-US" sz="1800" dirty="0" smtClean="0"/>
              <a:t>Assumptions about the nature of time and space</a:t>
            </a:r>
          </a:p>
          <a:p>
            <a:pPr marL="803275" lvl="1" indent="-230188">
              <a:buFont typeface="+mj-lt"/>
              <a:buAutoNum type="arabicPeriod"/>
            </a:pPr>
            <a:r>
              <a:rPr lang="en-US" sz="1800" dirty="0" smtClean="0"/>
              <a:t>Assumptions about human nature and relationships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989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Culture</a:t>
            </a:r>
            <a:br>
              <a:rPr lang="en-US" dirty="0" smtClean="0"/>
            </a:br>
            <a:r>
              <a:rPr lang="en-US" dirty="0" smtClean="0"/>
              <a:t>&amp; Strategic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Companies can not make successful strategic shifts without addressing culture systems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sz="2000" dirty="0" smtClean="0"/>
              <a:t>4 Step process managers work through</a:t>
            </a:r>
            <a:endParaRPr lang="en-US" sz="2000" dirty="0"/>
          </a:p>
          <a:p>
            <a:pPr lvl="1">
              <a:buFont typeface="+mj-lt"/>
              <a:buAutoNum type="arabicPeriod"/>
            </a:pPr>
            <a:r>
              <a:rPr lang="en-US" dirty="0" smtClean="0"/>
              <a:t>Grow Shared Awareness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Confusion over what to do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Create strategic vision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Experimentation </a:t>
            </a:r>
            <a:r>
              <a:rPr lang="en-US" sz="1000" dirty="0" smtClean="0"/>
              <a:t>in execution</a:t>
            </a:r>
          </a:p>
          <a:p>
            <a:pPr lvl="1">
              <a:buFont typeface="+mj-lt"/>
              <a:buAutoNum type="arabicPeriod"/>
            </a:pPr>
            <a:endParaRPr lang="en-US" sz="1000" dirty="0"/>
          </a:p>
          <a:p>
            <a:r>
              <a:rPr lang="en-US" sz="1800" dirty="0" smtClean="0"/>
              <a:t>Enhance flexibility</a:t>
            </a:r>
          </a:p>
          <a:p>
            <a:pPr lvl="1"/>
            <a:r>
              <a:rPr lang="en-US" dirty="0" smtClean="0"/>
              <a:t>Create a top manager position to question assumptions</a:t>
            </a:r>
          </a:p>
          <a:p>
            <a:pPr lvl="1"/>
            <a:r>
              <a:rPr lang="en-US" dirty="0" smtClean="0"/>
              <a:t>Use outside directors</a:t>
            </a:r>
          </a:p>
          <a:p>
            <a:pPr lvl="1"/>
            <a:r>
              <a:rPr lang="en-US" dirty="0" smtClean="0"/>
              <a:t>Hire some management from the outside</a:t>
            </a:r>
          </a:p>
          <a:p>
            <a:pPr lvl="1"/>
            <a:r>
              <a:rPr lang="en-US" dirty="0" smtClean="0"/>
              <a:t>Encourage flexible thinking in subordinates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with Cultural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 Types key areas of cultural skill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Cultural Drive</a:t>
            </a:r>
          </a:p>
          <a:p>
            <a:pPr marL="1257300" lvl="2" indent="-457200"/>
            <a:r>
              <a:rPr lang="en-US" sz="2000" dirty="0" smtClean="0"/>
              <a:t>Sincere willingness to learn and appreciate differences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Cultural Knowledge</a:t>
            </a:r>
          </a:p>
          <a:p>
            <a:pPr marL="1257300" lvl="2" indent="-457200"/>
            <a:r>
              <a:rPr lang="en-US" sz="2000" dirty="0" smtClean="0"/>
              <a:t>Becoming familiar with another culture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Cultural Strategy</a:t>
            </a:r>
          </a:p>
          <a:p>
            <a:pPr marL="1257300" lvl="2" indent="-457200"/>
            <a:r>
              <a:rPr lang="en-US" sz="2000" dirty="0" smtClean="0"/>
              <a:t>Applying the cultural knowledge in different environments</a:t>
            </a:r>
          </a:p>
          <a:p>
            <a:pPr marL="1714500" lvl="3" indent="-457200"/>
            <a:r>
              <a:rPr lang="en-US" sz="1700" dirty="0" smtClean="0"/>
              <a:t>Time, context, individualism, power distance, uncertainty avoidance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Cultural Action</a:t>
            </a:r>
          </a:p>
          <a:p>
            <a:pPr marL="1257300" lvl="2" indent="-457200"/>
            <a:r>
              <a:rPr lang="en-US" sz="2000" dirty="0" smtClean="0"/>
              <a:t>Integrated and adapted approach</a:t>
            </a:r>
            <a:endParaRPr lang="en-US" sz="2000" dirty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0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458"/>
            <a:ext cx="8686800" cy="5257800"/>
          </a:xfrm>
        </p:spPr>
        <p:txBody>
          <a:bodyPr>
            <a:normAutofit fontScale="40000" lnSpcReduction="2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6000" dirty="0" smtClean="0">
                <a:latin typeface="Calibri"/>
                <a:ea typeface="Calibri"/>
                <a:cs typeface="Times New Roman"/>
              </a:rPr>
              <a:t>Objective : </a:t>
            </a:r>
            <a:r>
              <a:rPr lang="en-US" sz="6000" dirty="0">
                <a:latin typeface="Calibri"/>
                <a:ea typeface="Calibri"/>
                <a:cs typeface="Times New Roman"/>
              </a:rPr>
              <a:t>Gather the team to answer these questions that can help give explicit identity to a company’s invisible </a:t>
            </a:r>
            <a:r>
              <a:rPr lang="en-US" sz="6000">
                <a:latin typeface="Calibri"/>
                <a:ea typeface="Calibri"/>
                <a:cs typeface="Times New Roman"/>
              </a:rPr>
              <a:t>culture</a:t>
            </a:r>
            <a:r>
              <a:rPr lang="en-US" sz="6000" smtClean="0">
                <a:latin typeface="Calibri"/>
                <a:ea typeface="Calibri"/>
                <a:cs typeface="Times New Roman"/>
              </a:rPr>
              <a:t>.</a:t>
            </a:r>
            <a:r>
              <a:rPr lang="en-US" sz="6000" dirty="0">
                <a:latin typeface="Calibri"/>
                <a:ea typeface="Calibri"/>
                <a:cs typeface="Times New Roman"/>
              </a:rPr>
              <a:t/>
            </a:r>
            <a:br>
              <a:rPr lang="en-US" sz="6000" dirty="0">
                <a:latin typeface="Calibri"/>
                <a:ea typeface="Calibri"/>
                <a:cs typeface="Times New Roman"/>
              </a:rPr>
            </a:br>
            <a:endParaRPr lang="en-US" sz="6000" dirty="0">
              <a:latin typeface="Calibri"/>
              <a:ea typeface="Calibri"/>
              <a:cs typeface="Times New Roman"/>
            </a:endParaRP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5000" dirty="0" smtClean="0">
                <a:latin typeface="Calibri"/>
                <a:ea typeface="Calibri"/>
                <a:cs typeface="Times New Roman"/>
              </a:rPr>
              <a:t>About </a:t>
            </a:r>
            <a:r>
              <a:rPr lang="en-US" sz="5000" dirty="0">
                <a:latin typeface="Calibri"/>
                <a:ea typeface="Calibri"/>
                <a:cs typeface="Times New Roman"/>
              </a:rPr>
              <a:t>what financial objectives do we have strong beliefs based on history?</a:t>
            </a: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5000" dirty="0" smtClean="0">
                <a:latin typeface="Calibri"/>
                <a:ea typeface="Calibri"/>
                <a:cs typeface="Times New Roman"/>
              </a:rPr>
              <a:t>Are </a:t>
            </a:r>
            <a:r>
              <a:rPr lang="en-US" sz="5000" dirty="0">
                <a:latin typeface="Calibri"/>
                <a:ea typeface="Calibri"/>
                <a:cs typeface="Times New Roman"/>
              </a:rPr>
              <a:t>those beliefs related to one another?</a:t>
            </a: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5000" dirty="0" smtClean="0">
                <a:latin typeface="Calibri"/>
                <a:ea typeface="Calibri"/>
                <a:cs typeface="Times New Roman"/>
              </a:rPr>
              <a:t>What </a:t>
            </a:r>
            <a:r>
              <a:rPr lang="en-US" sz="5000" dirty="0">
                <a:latin typeface="Calibri"/>
                <a:ea typeface="Calibri"/>
                <a:cs typeface="Times New Roman"/>
              </a:rPr>
              <a:t>other goals are important?</a:t>
            </a: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endParaRPr lang="en-US" sz="5000" dirty="0">
              <a:latin typeface="Calibri"/>
              <a:ea typeface="Calibri"/>
              <a:cs typeface="Times New Roman"/>
            </a:endParaRP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5000" dirty="0" smtClean="0">
                <a:latin typeface="Calibri"/>
                <a:ea typeface="Calibri"/>
                <a:cs typeface="Times New Roman"/>
              </a:rPr>
              <a:t>What </a:t>
            </a:r>
            <a:r>
              <a:rPr lang="en-US" sz="5000" dirty="0">
                <a:latin typeface="Calibri"/>
                <a:ea typeface="Calibri"/>
                <a:cs typeface="Times New Roman"/>
              </a:rPr>
              <a:t>is the appropriate scope to competitive activity?</a:t>
            </a: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5000" dirty="0" smtClean="0">
                <a:latin typeface="Calibri"/>
                <a:ea typeface="Calibri"/>
                <a:cs typeface="Times New Roman"/>
              </a:rPr>
              <a:t>Is </a:t>
            </a:r>
            <a:r>
              <a:rPr lang="en-US" sz="5000" dirty="0">
                <a:latin typeface="Calibri"/>
                <a:ea typeface="Calibri"/>
                <a:cs typeface="Times New Roman"/>
              </a:rPr>
              <a:t>there an earlier experience rooting those beliefs?</a:t>
            </a: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5000" dirty="0" smtClean="0">
                <a:latin typeface="Calibri"/>
                <a:ea typeface="Calibri"/>
                <a:cs typeface="Times New Roman"/>
              </a:rPr>
              <a:t>Do </a:t>
            </a:r>
            <a:r>
              <a:rPr lang="en-US" sz="5000" dirty="0">
                <a:latin typeface="Calibri"/>
                <a:ea typeface="Calibri"/>
                <a:cs typeface="Times New Roman"/>
              </a:rPr>
              <a:t>they reflect an accurate assessment of company’s competence?</a:t>
            </a: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endParaRPr lang="en-US" sz="5000" dirty="0">
              <a:latin typeface="Calibri"/>
              <a:ea typeface="Calibri"/>
              <a:cs typeface="Times New Roman"/>
            </a:endParaRP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5000" dirty="0" smtClean="0">
                <a:latin typeface="Calibri"/>
                <a:ea typeface="Calibri"/>
                <a:cs typeface="Times New Roman"/>
              </a:rPr>
              <a:t>What </a:t>
            </a:r>
            <a:r>
              <a:rPr lang="en-US" sz="5000" dirty="0">
                <a:latin typeface="Calibri"/>
                <a:ea typeface="Calibri"/>
                <a:cs typeface="Times New Roman"/>
              </a:rPr>
              <a:t>broad guidelines do we believe should guide managers in competing?</a:t>
            </a: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5000" dirty="0" smtClean="0">
                <a:latin typeface="Calibri"/>
                <a:ea typeface="Calibri"/>
                <a:cs typeface="Times New Roman"/>
              </a:rPr>
              <a:t>Are </a:t>
            </a:r>
            <a:r>
              <a:rPr lang="en-US" sz="5000" dirty="0">
                <a:latin typeface="Calibri"/>
                <a:ea typeface="Calibri"/>
                <a:cs typeface="Times New Roman"/>
              </a:rPr>
              <a:t>these guidelines still valid in today’s environment?</a:t>
            </a: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5000" dirty="0" smtClean="0">
                <a:latin typeface="Calibri"/>
                <a:ea typeface="Calibri"/>
                <a:cs typeface="Times New Roman"/>
              </a:rPr>
              <a:t>What </a:t>
            </a:r>
            <a:r>
              <a:rPr lang="en-US" sz="5000" dirty="0">
                <a:latin typeface="Calibri"/>
                <a:ea typeface="Calibri"/>
                <a:cs typeface="Times New Roman"/>
              </a:rPr>
              <a:t>beliefs are held about employees’ contribution to company success?</a:t>
            </a:r>
          </a:p>
          <a:p>
            <a:pPr marL="625475"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5000" dirty="0" smtClean="0">
                <a:latin typeface="Calibri"/>
                <a:ea typeface="Calibri"/>
                <a:cs typeface="Times New Roman"/>
              </a:rPr>
              <a:t>What </a:t>
            </a:r>
            <a:r>
              <a:rPr lang="en-US" sz="5000" dirty="0">
                <a:latin typeface="Calibri"/>
                <a:ea typeface="Calibri"/>
                <a:cs typeface="Times New Roman"/>
              </a:rPr>
              <a:t>do employees expect in exchange for their effort?</a:t>
            </a:r>
          </a:p>
          <a:p>
            <a:pPr marL="0" indent="0" algn="ctr">
              <a:buNone/>
            </a:pP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3915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Objective:  Gain practice researching and anticipating challenges when doing business with other cultures.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have access to GlobeSmart – select a country of interest (not your home country) and print out the following tips for the selected country:</a:t>
            </a:r>
          </a:p>
          <a:p>
            <a:pPr lvl="1"/>
            <a:r>
              <a:rPr lang="en-US" sz="1800" dirty="0"/>
              <a:t>Establishing Credibility</a:t>
            </a:r>
          </a:p>
          <a:p>
            <a:pPr lvl="1"/>
            <a:r>
              <a:rPr lang="en-US" sz="1800" dirty="0"/>
              <a:t>Presenting Ideas</a:t>
            </a:r>
          </a:p>
          <a:p>
            <a:pPr lvl="1"/>
            <a:r>
              <a:rPr lang="en-US" sz="1800" dirty="0"/>
              <a:t>Effective Leadership </a:t>
            </a:r>
            <a:r>
              <a:rPr lang="en-US" sz="1800" dirty="0" smtClean="0"/>
              <a:t>Style</a:t>
            </a:r>
          </a:p>
          <a:p>
            <a:pPr lvl="1"/>
            <a:endParaRPr lang="en-US" dirty="0"/>
          </a:p>
          <a:p>
            <a:r>
              <a:rPr lang="en-US" dirty="0"/>
              <a:t>Discuss the differences between your culture and how you would adapt your approach for greater success</a:t>
            </a:r>
            <a:r>
              <a:rPr lang="en-US" dirty="0" smtClean="0"/>
              <a:t>.   (</a:t>
            </a:r>
            <a:r>
              <a:rPr lang="en-US" dirty="0"/>
              <a:t>If you do not have GlobeSmart, Brazil is provided for you.)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93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2817</TotalTime>
  <Words>289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Organizational  Culture</vt:lpstr>
      <vt:lpstr>What is Organizational Culture</vt:lpstr>
      <vt:lpstr>Importance of Org. Culture Awareness</vt:lpstr>
      <vt:lpstr>Org. Culture and Leadership</vt:lpstr>
      <vt:lpstr>Managing Culture &amp; Strategic Change</vt:lpstr>
      <vt:lpstr>Leading with Cultural Intelligence</vt:lpstr>
      <vt:lpstr>Exercise #1</vt:lpstr>
      <vt:lpstr>Exercise #2</vt:lpstr>
    </vt:vector>
  </TitlesOfParts>
  <Company>Eaton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Collins, John W</dc:creator>
  <cp:lastModifiedBy>Collins, John W</cp:lastModifiedBy>
  <cp:revision>41</cp:revision>
  <dcterms:created xsi:type="dcterms:W3CDTF">2013-10-25T01:59:57Z</dcterms:created>
  <dcterms:modified xsi:type="dcterms:W3CDTF">2013-12-08T23:33:42Z</dcterms:modified>
</cp:coreProperties>
</file>