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81" r:id="rId3"/>
    <p:sldId id="258" r:id="rId4"/>
    <p:sldId id="277" r:id="rId5"/>
    <p:sldId id="279" r:id="rId6"/>
    <p:sldId id="280" r:id="rId7"/>
    <p:sldId id="278" r:id="rId8"/>
    <p:sldId id="269" r:id="rId9"/>
    <p:sldId id="26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149" autoAdjust="0"/>
    <p:restoredTop sz="94652" autoAdjust="0"/>
  </p:normalViewPr>
  <p:slideViewPr>
    <p:cSldViewPr>
      <p:cViewPr varScale="1">
        <p:scale>
          <a:sx n="49" d="100"/>
          <a:sy n="49" d="100"/>
        </p:scale>
        <p:origin x="-108" y="-57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D0273DE1-1170-4F44-B4A6-4FF72526DC13}" type="datetimeFigureOut">
              <a:rPr lang="en-US" smtClean="0"/>
              <a:t>12/8/2013</a:t>
            </a:fld>
            <a:endParaRPr lang="en-US"/>
          </a:p>
        </p:txBody>
      </p:sp>
      <p:sp>
        <p:nvSpPr>
          <p:cNvPr id="8" name="Slide Number Placeholder 7"/>
          <p:cNvSpPr>
            <a:spLocks noGrp="1"/>
          </p:cNvSpPr>
          <p:nvPr>
            <p:ph type="sldNum" sz="quarter" idx="11"/>
          </p:nvPr>
        </p:nvSpPr>
        <p:spPr/>
        <p:txBody>
          <a:bodyPr/>
          <a:lstStyle/>
          <a:p>
            <a:fld id="{CCFF3579-529A-45AF-9E1A-914F34D33DC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273DE1-1170-4F44-B4A6-4FF72526DC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D0273DE1-1170-4F44-B4A6-4FF72526DC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273DE1-1170-4F44-B4A6-4FF72526DC13}" type="datetimeFigureOut">
              <a:rPr lang="en-US" smtClean="0"/>
              <a:t>12/8/2013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FF3579-529A-45AF-9E1A-914F34D33DC1}"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D0273DE1-1170-4F44-B4A6-4FF72526DC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0273DE1-1170-4F44-B4A6-4FF72526DC13}" type="datetimeFigureOut">
              <a:rPr lang="en-US" smtClean="0"/>
              <a:t>12/8/2013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FF3579-529A-45AF-9E1A-914F34D33DC1}"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273DE1-1170-4F44-B4A6-4FF72526DC13}" type="datetimeFigureOut">
              <a:rPr lang="en-US" smtClean="0"/>
              <a:t>12/8/2013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73DE1-1170-4F44-B4A6-4FF72526DC13}" type="datetimeFigureOut">
              <a:rPr lang="en-US" smtClean="0"/>
              <a:t>12/8/2013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273DE1-1170-4F44-B4A6-4FF72526DC13}" type="datetimeFigureOut">
              <a:rPr lang="en-US" smtClean="0"/>
              <a:t>12/8/2013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FF3579-529A-45AF-9E1A-914F34D33DC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D0273DE1-1170-4F44-B4A6-4FF72526DC13}" type="datetimeFigureOut">
              <a:rPr lang="en-US" smtClean="0"/>
              <a:t>12/8/2013</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CFF3579-529A-45AF-9E1A-914F34D33DC1}"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2133599"/>
          </a:xfrm>
        </p:spPr>
        <p:txBody>
          <a:bodyPr/>
          <a:lstStyle/>
          <a:p>
            <a:r>
              <a:rPr lang="en-US" dirty="0" smtClean="0"/>
              <a:t>Business Strategy</a:t>
            </a:r>
            <a:endParaRPr lang="en-US" dirty="0"/>
          </a:p>
        </p:txBody>
      </p:sp>
      <p:sp>
        <p:nvSpPr>
          <p:cNvPr id="3" name="Subtitle 2"/>
          <p:cNvSpPr>
            <a:spLocks noGrp="1"/>
          </p:cNvSpPr>
          <p:nvPr>
            <p:ph type="subTitle" idx="1"/>
          </p:nvPr>
        </p:nvSpPr>
        <p:spPr/>
        <p:txBody>
          <a:bodyPr/>
          <a:lstStyle/>
          <a:p>
            <a:r>
              <a:rPr lang="en-US" dirty="0" smtClean="0"/>
              <a:t>John Collins</a:t>
            </a:r>
            <a:endParaRPr lang="en-US" dirty="0"/>
          </a:p>
        </p:txBody>
      </p:sp>
    </p:spTree>
    <p:extLst>
      <p:ext uri="{BB962C8B-B14F-4D97-AF65-F5344CB8AC3E}">
        <p14:creationId xmlns:p14="http://schemas.microsoft.com/office/powerpoint/2010/main" val="41657068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Business Strategy</a:t>
            </a:r>
          </a:p>
        </p:txBody>
      </p:sp>
      <p:sp>
        <p:nvSpPr>
          <p:cNvPr id="3" name="Content Placeholder 2"/>
          <p:cNvSpPr>
            <a:spLocks noGrp="1"/>
          </p:cNvSpPr>
          <p:nvPr>
            <p:ph idx="1"/>
          </p:nvPr>
        </p:nvSpPr>
        <p:spPr/>
        <p:txBody>
          <a:bodyPr>
            <a:normAutofit lnSpcReduction="10000"/>
          </a:bodyPr>
          <a:lstStyle/>
          <a:p>
            <a:r>
              <a:rPr lang="en-US" dirty="0" smtClean="0"/>
              <a:t>Strategy is a method or plan for bring about desired results through marshaling resources for their most efficient and effective use.</a:t>
            </a:r>
          </a:p>
          <a:p>
            <a:endParaRPr lang="en-US" dirty="0"/>
          </a:p>
          <a:p>
            <a:r>
              <a:rPr lang="en-US" dirty="0" smtClean="0"/>
              <a:t>Strategy </a:t>
            </a:r>
            <a:r>
              <a:rPr lang="en-US" dirty="0"/>
              <a:t>is different from vision, mission, goals, priorities, and plans. It is the result of choices executives make, on where to play and how to win, to maximize long-term value</a:t>
            </a:r>
            <a:r>
              <a:rPr lang="en-US" dirty="0" smtClean="0"/>
              <a:t>.*</a:t>
            </a:r>
            <a:endParaRPr lang="en-US" dirty="0"/>
          </a:p>
          <a:p>
            <a:endParaRPr lang="en-US" dirty="0"/>
          </a:p>
          <a:p>
            <a:r>
              <a:rPr lang="en-US" dirty="0" smtClean="0"/>
              <a:t>Maximizing long term value is not the same as maximizing share price and does not mean disregarding the short term.</a:t>
            </a:r>
            <a:endParaRPr lang="en-US" dirty="0"/>
          </a:p>
          <a:p>
            <a:endParaRPr lang="en-US" dirty="0"/>
          </a:p>
        </p:txBody>
      </p:sp>
      <p:sp>
        <p:nvSpPr>
          <p:cNvPr id="4" name="TextBox 3"/>
          <p:cNvSpPr txBox="1"/>
          <p:nvPr/>
        </p:nvSpPr>
        <p:spPr>
          <a:xfrm>
            <a:off x="6248400" y="6400800"/>
            <a:ext cx="1981200" cy="246221"/>
          </a:xfrm>
          <a:prstGeom prst="rect">
            <a:avLst/>
          </a:prstGeom>
          <a:noFill/>
        </p:spPr>
        <p:txBody>
          <a:bodyPr wrap="square" rtlCol="0">
            <a:spAutoFit/>
          </a:bodyPr>
          <a:lstStyle/>
          <a:p>
            <a:r>
              <a:rPr lang="en-US" sz="1000" dirty="0" smtClean="0"/>
              <a:t>* Booz &amp; Co., summer 2012</a:t>
            </a:r>
            <a:endParaRPr lang="en-US" sz="1000" dirty="0"/>
          </a:p>
        </p:txBody>
      </p:sp>
    </p:spTree>
    <p:extLst>
      <p:ext uri="{BB962C8B-B14F-4D97-AF65-F5344CB8AC3E}">
        <p14:creationId xmlns:p14="http://schemas.microsoft.com/office/powerpoint/2010/main" val="2208136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Importance of Business Strategy </a:t>
            </a:r>
            <a:endParaRPr lang="en-US" dirty="0"/>
          </a:p>
        </p:txBody>
      </p:sp>
      <p:sp>
        <p:nvSpPr>
          <p:cNvPr id="3" name="Content Placeholder 2"/>
          <p:cNvSpPr>
            <a:spLocks noGrp="1"/>
          </p:cNvSpPr>
          <p:nvPr>
            <p:ph idx="1"/>
          </p:nvPr>
        </p:nvSpPr>
        <p:spPr>
          <a:xfrm>
            <a:off x="457200" y="1828800"/>
            <a:ext cx="8229600" cy="4343400"/>
          </a:xfrm>
        </p:spPr>
        <p:txBody>
          <a:bodyPr>
            <a:normAutofit fontScale="92500" lnSpcReduction="10000"/>
          </a:bodyPr>
          <a:lstStyle/>
          <a:p>
            <a:r>
              <a:rPr lang="en-US" dirty="0"/>
              <a:t>A sound strategic plans allows companies to outmaneuver their completion</a:t>
            </a:r>
          </a:p>
          <a:p>
            <a:pPr lvl="1"/>
            <a:r>
              <a:rPr lang="en-US" dirty="0"/>
              <a:t>Getting there fast is no good if you are going in the wrong </a:t>
            </a:r>
            <a:r>
              <a:rPr lang="en-US" dirty="0" smtClean="0"/>
              <a:t>direction</a:t>
            </a:r>
          </a:p>
          <a:p>
            <a:endParaRPr lang="en-US" dirty="0"/>
          </a:p>
          <a:p>
            <a:r>
              <a:rPr lang="en-US" dirty="0"/>
              <a:t>M</a:t>
            </a:r>
            <a:r>
              <a:rPr lang="en-US" dirty="0" smtClean="0"/>
              <a:t>arket </a:t>
            </a:r>
            <a:r>
              <a:rPr lang="en-US" dirty="0"/>
              <a:t>forces continually conspire to </a:t>
            </a:r>
            <a:r>
              <a:rPr lang="en-US" dirty="0" smtClean="0"/>
              <a:t>deplete profits</a:t>
            </a:r>
            <a:r>
              <a:rPr lang="en-US" dirty="0"/>
              <a:t>. </a:t>
            </a:r>
            <a:r>
              <a:rPr lang="en-US" dirty="0" smtClean="0"/>
              <a:t>Powerful </a:t>
            </a:r>
            <a:r>
              <a:rPr lang="en-US" dirty="0"/>
              <a:t>business strategies can counteract those </a:t>
            </a:r>
            <a:r>
              <a:rPr lang="en-US" dirty="0" smtClean="0"/>
              <a:t>tendencies.</a:t>
            </a:r>
          </a:p>
          <a:p>
            <a:endParaRPr lang="en-US" dirty="0"/>
          </a:p>
          <a:p>
            <a:r>
              <a:rPr lang="en-US" dirty="0"/>
              <a:t>Many, many tools to use </a:t>
            </a:r>
          </a:p>
          <a:p>
            <a:pPr lvl="1"/>
            <a:r>
              <a:rPr lang="en-US" dirty="0"/>
              <a:t>Porters five forces</a:t>
            </a:r>
          </a:p>
          <a:p>
            <a:pPr lvl="1"/>
            <a:r>
              <a:rPr lang="en-US" dirty="0"/>
              <a:t>Blue Ocean Strategy</a:t>
            </a:r>
          </a:p>
          <a:p>
            <a:pPr lvl="1"/>
            <a:r>
              <a:rPr lang="en-US" dirty="0" smtClean="0"/>
              <a:t>McKinsey’s strategy building blocks</a:t>
            </a:r>
          </a:p>
          <a:p>
            <a:pPr lvl="1"/>
            <a:r>
              <a:rPr lang="en-US" dirty="0" smtClean="0"/>
              <a:t>The </a:t>
            </a:r>
            <a:r>
              <a:rPr lang="en-US" dirty="0"/>
              <a:t>Art of War</a:t>
            </a:r>
          </a:p>
          <a:p>
            <a:pPr lvl="1"/>
            <a:r>
              <a:rPr lang="en-US" dirty="0" smtClean="0"/>
              <a:t>The </a:t>
            </a:r>
            <a:r>
              <a:rPr lang="en-US" dirty="0"/>
              <a:t>Art of the Advantage</a:t>
            </a:r>
          </a:p>
          <a:p>
            <a:endParaRPr lang="en-US" dirty="0"/>
          </a:p>
          <a:p>
            <a:endParaRPr lang="en-US" dirty="0" smtClean="0"/>
          </a:p>
        </p:txBody>
      </p:sp>
    </p:spTree>
    <p:extLst>
      <p:ext uri="{BB962C8B-B14F-4D97-AF65-F5344CB8AC3E}">
        <p14:creationId xmlns:p14="http://schemas.microsoft.com/office/powerpoint/2010/main" val="713715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Porters Five Forces</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524000"/>
            <a:ext cx="5562600" cy="5230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6216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Ocean Strategy</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676400"/>
            <a:ext cx="6519863" cy="45226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12189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Blue Ocean Practice</a:t>
            </a:r>
            <a:endParaRPr lang="en-US" dirty="0"/>
          </a:p>
        </p:txBody>
      </p:sp>
      <p:sp>
        <p:nvSpPr>
          <p:cNvPr id="3" name="Content Placeholder 2"/>
          <p:cNvSpPr>
            <a:spLocks noGrp="1"/>
          </p:cNvSpPr>
          <p:nvPr>
            <p:ph idx="1"/>
          </p:nvPr>
        </p:nvSpPr>
        <p:spPr>
          <a:xfrm>
            <a:off x="5791200" y="1905000"/>
            <a:ext cx="3124200" cy="457200"/>
          </a:xfrm>
        </p:spPr>
        <p:txBody>
          <a:bodyPr>
            <a:normAutofit/>
          </a:bodyPr>
          <a:lstStyle/>
          <a:p>
            <a:pPr marL="0" indent="0">
              <a:buNone/>
            </a:pPr>
            <a:r>
              <a:rPr lang="en-US" sz="1800" b="1" dirty="0" smtClean="0">
                <a:solidFill>
                  <a:schemeClr val="tx2"/>
                </a:solidFill>
              </a:rPr>
              <a:t>Four actions framework</a:t>
            </a:r>
            <a:endParaRPr lang="en-US" sz="1800" b="1" dirty="0">
              <a:solidFill>
                <a:schemeClr val="tx2"/>
              </a:solidFill>
            </a:endParaRPr>
          </a:p>
        </p:txBody>
      </p:sp>
      <p:sp>
        <p:nvSpPr>
          <p:cNvPr id="6" name="Content Placeholder 2"/>
          <p:cNvSpPr txBox="1">
            <a:spLocks/>
          </p:cNvSpPr>
          <p:nvPr/>
        </p:nvSpPr>
        <p:spPr>
          <a:xfrm>
            <a:off x="152401" y="1905000"/>
            <a:ext cx="5257800" cy="457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a:lstStyle>
          <a:p>
            <a:pPr marL="0" indent="0">
              <a:buFont typeface="Arial" pitchFamily="34" charset="0"/>
              <a:buNone/>
            </a:pPr>
            <a:r>
              <a:rPr lang="en-US" sz="1800" b="1" dirty="0" smtClean="0">
                <a:solidFill>
                  <a:schemeClr val="tx2"/>
                </a:solidFill>
              </a:rPr>
              <a:t>Redefined strategy canvas for wine industry</a:t>
            </a:r>
            <a:endParaRPr lang="en-US" sz="1800" b="1" dirty="0">
              <a:solidFill>
                <a:schemeClr val="tx2"/>
              </a:solidFill>
            </a:endParaRPr>
          </a:p>
        </p:txBody>
      </p:sp>
      <p:pic>
        <p:nvPicPr>
          <p:cNvPr id="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73675" y="2362200"/>
            <a:ext cx="3689350" cy="32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p:nvGrpSpPr>
        <p:grpSpPr>
          <a:xfrm>
            <a:off x="333375" y="2362200"/>
            <a:ext cx="4940300" cy="3428999"/>
            <a:chOff x="304800" y="1447801"/>
            <a:chExt cx="4940300" cy="3428999"/>
          </a:xfrm>
        </p:grpSpPr>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447801"/>
              <a:ext cx="4779467"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Oval 14"/>
            <p:cNvSpPr/>
            <p:nvPr/>
          </p:nvSpPr>
          <p:spPr>
            <a:xfrm>
              <a:off x="3733800" y="3429000"/>
              <a:ext cx="1511300" cy="1447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 name="Elbow Connector 6"/>
          <p:cNvCxnSpPr>
            <a:stCxn id="17" idx="0"/>
          </p:cNvCxnSpPr>
          <p:nvPr/>
        </p:nvCxnSpPr>
        <p:spPr>
          <a:xfrm rot="16200000" flipV="1">
            <a:off x="5056188" y="5284787"/>
            <a:ext cx="800100" cy="365125"/>
          </a:xfrm>
          <a:prstGeom prst="bentConnector3">
            <a:avLst>
              <a:gd name="adj1" fmla="val 100000"/>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572000" y="5867400"/>
            <a:ext cx="2133600" cy="584775"/>
          </a:xfrm>
          <a:prstGeom prst="rect">
            <a:avLst/>
          </a:prstGeom>
          <a:noFill/>
        </p:spPr>
        <p:txBody>
          <a:bodyPr wrap="square" rtlCol="0">
            <a:spAutoFit/>
          </a:bodyPr>
          <a:lstStyle/>
          <a:p>
            <a:r>
              <a:rPr lang="en-US" sz="1600" dirty="0" smtClean="0">
                <a:solidFill>
                  <a:schemeClr val="tx2"/>
                </a:solidFill>
              </a:rPr>
              <a:t>New Blue Ocean </a:t>
            </a:r>
          </a:p>
          <a:p>
            <a:r>
              <a:rPr lang="en-US" sz="1600" dirty="0" smtClean="0">
                <a:solidFill>
                  <a:schemeClr val="tx2"/>
                </a:solidFill>
              </a:rPr>
              <a:t>Competitive factors</a:t>
            </a:r>
            <a:endParaRPr lang="en-US" sz="1600" dirty="0">
              <a:solidFill>
                <a:schemeClr val="tx2"/>
              </a:solidFill>
            </a:endParaRPr>
          </a:p>
        </p:txBody>
      </p:sp>
    </p:spTree>
    <p:extLst>
      <p:ext uri="{BB962C8B-B14F-4D97-AF65-F5344CB8AC3E}">
        <p14:creationId xmlns:p14="http://schemas.microsoft.com/office/powerpoint/2010/main" val="3741442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Building Blocks of Strategy</a:t>
            </a:r>
            <a:endParaRPr lang="en-US" dirty="0"/>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747837"/>
            <a:ext cx="7121786" cy="5058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1384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#1</a:t>
            </a:r>
            <a:endParaRPr lang="en-US" dirty="0"/>
          </a:p>
        </p:txBody>
      </p:sp>
      <p:sp>
        <p:nvSpPr>
          <p:cNvPr id="3" name="Content Placeholder 2"/>
          <p:cNvSpPr>
            <a:spLocks noGrp="1"/>
          </p:cNvSpPr>
          <p:nvPr>
            <p:ph idx="1"/>
          </p:nvPr>
        </p:nvSpPr>
        <p:spPr>
          <a:xfrm>
            <a:off x="457200" y="1480458"/>
            <a:ext cx="8686800" cy="5257800"/>
          </a:xfrm>
        </p:spPr>
        <p:txBody>
          <a:bodyPr>
            <a:normAutofit fontScale="40000" lnSpcReduction="20000"/>
          </a:bodyPr>
          <a:lstStyle/>
          <a:p>
            <a:r>
              <a:rPr lang="en-US" sz="6000" dirty="0" smtClean="0"/>
              <a:t>Objective</a:t>
            </a:r>
            <a:r>
              <a:rPr lang="en-US" sz="6000" dirty="0"/>
              <a:t>: The objective of this exercise is to increase skill at creating a strategy canvas that can be used to develop a blue ocean strategy</a:t>
            </a:r>
          </a:p>
          <a:p>
            <a:pPr marL="0" indent="0">
              <a:buNone/>
            </a:pPr>
            <a:r>
              <a:rPr lang="en-US" sz="6000" dirty="0"/>
              <a:t> </a:t>
            </a:r>
          </a:p>
          <a:p>
            <a:r>
              <a:rPr lang="en-US" sz="6000" dirty="0"/>
              <a:t>Break the group into teams of two.  Explain the principle of the strategy canvas.   Each team will need to decide the factors that company’s in its industry compete on.   Each team will create a rating for their own company, each of their two biggest competitors, and the rest of the industry as a whole if applicable.   End the exercise by having each team present their results and the entire group settle on a strategy canvas that represents their industry.</a:t>
            </a:r>
          </a:p>
          <a:p>
            <a:pPr marL="0" indent="0" algn="ctr">
              <a:buNone/>
            </a:pPr>
            <a:endParaRPr lang="en-US" sz="5600" dirty="0"/>
          </a:p>
        </p:txBody>
      </p:sp>
    </p:spTree>
    <p:extLst>
      <p:ext uri="{BB962C8B-B14F-4D97-AF65-F5344CB8AC3E}">
        <p14:creationId xmlns:p14="http://schemas.microsoft.com/office/powerpoint/2010/main" val="391529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#2</a:t>
            </a:r>
            <a:endParaRPr lang="en-US" dirty="0"/>
          </a:p>
        </p:txBody>
      </p:sp>
      <p:sp>
        <p:nvSpPr>
          <p:cNvPr id="3" name="Content Placeholder 2"/>
          <p:cNvSpPr>
            <a:spLocks noGrp="1"/>
          </p:cNvSpPr>
          <p:nvPr>
            <p:ph idx="1"/>
          </p:nvPr>
        </p:nvSpPr>
        <p:spPr/>
        <p:txBody>
          <a:bodyPr>
            <a:normAutofit lnSpcReduction="10000"/>
          </a:bodyPr>
          <a:lstStyle/>
          <a:p>
            <a:r>
              <a:rPr lang="en-US" smtClean="0"/>
              <a:t>Objective</a:t>
            </a:r>
            <a:r>
              <a:rPr lang="en-US" dirty="0"/>
              <a:t>:  The objective of this exercise is to increase the skill using Michael Porter’s 5 forces model during strategy planning.</a:t>
            </a:r>
          </a:p>
          <a:p>
            <a:pPr marL="0" indent="0">
              <a:buNone/>
            </a:pPr>
            <a:r>
              <a:rPr lang="en-US" dirty="0"/>
              <a:t> </a:t>
            </a:r>
          </a:p>
          <a:p>
            <a:r>
              <a:rPr lang="en-US" dirty="0"/>
              <a:t>Break the group into teams of five.  Each person will be assigned one of the five factors in the model to complete on their own company in 5 minutes.   After 5 minutes, each person will take 5 minutes to share their thoughts with the group and receive feedback and additional inputs.   If there is more than one group, have the groups converge and create a single model as an output.</a:t>
            </a:r>
          </a:p>
        </p:txBody>
      </p:sp>
    </p:spTree>
    <p:extLst>
      <p:ext uri="{BB962C8B-B14F-4D97-AF65-F5344CB8AC3E}">
        <p14:creationId xmlns:p14="http://schemas.microsoft.com/office/powerpoint/2010/main" val="370937752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2859</TotalTime>
  <Words>246</Words>
  <Application>Microsoft Office PowerPoint</Application>
  <PresentationFormat>On-screen Show (4:3)</PresentationFormat>
  <Paragraphs>37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Executive</vt:lpstr>
      <vt:lpstr>Business Strategy</vt:lpstr>
      <vt:lpstr>What is Business Strategy</vt:lpstr>
      <vt:lpstr>Importance of Business Strategy </vt:lpstr>
      <vt:lpstr>Porters Five Forces</vt:lpstr>
      <vt:lpstr>Blue Ocean Strategy</vt:lpstr>
      <vt:lpstr>Blue Ocean Practice</vt:lpstr>
      <vt:lpstr>Building Blocks of Strategy</vt:lpstr>
      <vt:lpstr>Exercise #1</vt:lpstr>
      <vt:lpstr>Exercise #2</vt:lpstr>
    </vt:vector>
  </TitlesOfParts>
  <Company>Eaton Corp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Leadership</dc:title>
  <dc:creator>Collins, John W</dc:creator>
  <cp:lastModifiedBy>Collins, John W</cp:lastModifiedBy>
  <cp:revision>45</cp:revision>
  <dcterms:created xsi:type="dcterms:W3CDTF">2013-10-25T01:59:57Z</dcterms:created>
  <dcterms:modified xsi:type="dcterms:W3CDTF">2013-12-08T23:42:09Z</dcterms:modified>
</cp:coreProperties>
</file>